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 id="2147483659" r:id="rId5"/>
    <p:sldMasterId id="2147483706" r:id="rId6"/>
  </p:sldMasterIdLst>
  <p:notesMasterIdLst>
    <p:notesMasterId r:id="rId31"/>
  </p:notesMasterIdLst>
  <p:sldIdLst>
    <p:sldId id="256" r:id="rId7"/>
    <p:sldId id="285" r:id="rId8"/>
    <p:sldId id="291" r:id="rId9"/>
    <p:sldId id="490" r:id="rId10"/>
    <p:sldId id="489" r:id="rId11"/>
    <p:sldId id="478" r:id="rId12"/>
    <p:sldId id="479" r:id="rId13"/>
    <p:sldId id="480" r:id="rId14"/>
    <p:sldId id="481" r:id="rId15"/>
    <p:sldId id="482" r:id="rId16"/>
    <p:sldId id="483" r:id="rId17"/>
    <p:sldId id="475" r:id="rId18"/>
    <p:sldId id="315" r:id="rId19"/>
    <p:sldId id="484" r:id="rId20"/>
    <p:sldId id="485" r:id="rId21"/>
    <p:sldId id="486" r:id="rId22"/>
    <p:sldId id="487" r:id="rId23"/>
    <p:sldId id="323" r:id="rId24"/>
    <p:sldId id="470" r:id="rId25"/>
    <p:sldId id="471" r:id="rId26"/>
    <p:sldId id="491" r:id="rId27"/>
    <p:sldId id="492" r:id="rId28"/>
    <p:sldId id="493" r:id="rId29"/>
    <p:sldId id="488" r:id="rId30"/>
  </p:sldIdLst>
  <p:sldSz cx="9144000" cy="5143500" type="screen16x9"/>
  <p:notesSz cx="7104063" cy="10234613"/>
  <p:embeddedFontLst>
    <p:embeddedFont>
      <p:font typeface="游ゴシック" panose="020B0400000000000000" pitchFamily="34" charset="-128"/>
      <p:regular r:id="rId32"/>
      <p:bold r:id="rId33"/>
    </p:embeddedFont>
    <p:embeddedFont>
      <p:font typeface="Karla" pitchFamily="2" charset="0"/>
      <p:regular r:id="rId34"/>
      <p:bold r:id="rId35"/>
      <p:italic r:id="rId36"/>
      <p:boldItalic r:id="rId37"/>
    </p:embeddedFont>
    <p:embeddedFont>
      <p:font typeface="Meiryo" panose="020B0604030504040204" pitchFamily="34" charset="-128"/>
      <p:regular r:id="rId38"/>
      <p:bold r:id="rId39"/>
      <p:italic r:id="rId40"/>
      <p:boldItalic r:id="rId41"/>
    </p:embeddedFont>
    <p:embeddedFont>
      <p:font typeface="Meiryo" panose="020B0604030504040204" pitchFamily="34" charset="-128"/>
      <p:regular r:id="rId38"/>
      <p:bold r:id="rId39"/>
      <p:italic r:id="rId40"/>
      <p:boldItalic r:id="rId41"/>
    </p:embeddedFont>
    <p:embeddedFont>
      <p:font typeface="Meiryo UI" panose="020B0604030504040204" pitchFamily="34" charset="-128"/>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既定のセクション" id="{88E19C8C-735F-431A-81F0-03010A06FEC0}">
          <p14:sldIdLst>
            <p14:sldId id="256"/>
            <p14:sldId id="285"/>
            <p14:sldId id="291"/>
            <p14:sldId id="490"/>
            <p14:sldId id="489"/>
            <p14:sldId id="478"/>
            <p14:sldId id="479"/>
            <p14:sldId id="480"/>
            <p14:sldId id="481"/>
            <p14:sldId id="482"/>
            <p14:sldId id="483"/>
            <p14:sldId id="475"/>
            <p14:sldId id="315"/>
            <p14:sldId id="484"/>
            <p14:sldId id="485"/>
            <p14:sldId id="486"/>
            <p14:sldId id="487"/>
            <p14:sldId id="323"/>
            <p14:sldId id="470"/>
            <p14:sldId id="471"/>
            <p14:sldId id="491"/>
            <p14:sldId id="492"/>
            <p14:sldId id="493"/>
            <p14:sldId id="48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功刀 智子" initials="功刀" lastIdx="2" clrIdx="0">
    <p:extLst>
      <p:ext uri="{19B8F6BF-5375-455C-9EA6-DF929625EA0E}">
        <p15:presenceInfo xmlns:p15="http://schemas.microsoft.com/office/powerpoint/2012/main" userId="S::tkunugi@jca.onmicrosoft.com::578a728c-ecc7-423b-ba85-df8cf35b0e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B1E2DE"/>
    <a:srgbClr val="E3F6C9"/>
    <a:srgbClr val="005549"/>
    <a:srgbClr val="9EDE4E"/>
    <a:srgbClr val="009E91"/>
    <a:srgbClr val="A0E051"/>
    <a:srgbClr val="9FDF52"/>
    <a:srgbClr val="00A4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B4F23-4A95-4C2A-84C2-DFE733899189}" v="1" dt="2026-06-23T07:25:24.459"/>
  </p1510:revLst>
</p1510:revInfo>
</file>

<file path=ppt/tableStyles.xml><?xml version="1.0" encoding="utf-8"?>
<a:tblStyleLst xmlns:a="http://schemas.openxmlformats.org/drawingml/2006/main" def="{AF35DFD4-3586-4174-A376-76F67F9F2D14}">
  <a:tblStyle styleId="{AF35DFD4-3586-4174-A376-76F67F9F2D1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40" y="3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62" b="1" i="0" u="none" strike="noStrike" kern="1200" spc="0" baseline="0">
                <a:solidFill>
                  <a:schemeClr val="tx1">
                    <a:lumMod val="65000"/>
                    <a:lumOff val="35000"/>
                  </a:schemeClr>
                </a:solidFill>
                <a:latin typeface="+mn-lt"/>
                <a:ea typeface="+mn-ea"/>
                <a:cs typeface="+mn-cs"/>
              </a:defRPr>
            </a:pPr>
            <a:r>
              <a:rPr lang="ja-JP" altLang="en-US" sz="2000" b="1" dirty="0"/>
              <a:t>会員数</a:t>
            </a:r>
          </a:p>
        </c:rich>
      </c:tx>
      <c:layout>
        <c:manualLayout>
          <c:xMode val="edge"/>
          <c:yMode val="edge"/>
          <c:x val="0.466535846839221"/>
          <c:y val="2.5887257534520903E-3"/>
        </c:manualLayout>
      </c:layout>
      <c:overlay val="0"/>
      <c:spPr>
        <a:noFill/>
        <a:ln>
          <a:noFill/>
        </a:ln>
        <a:effectLst/>
      </c:spPr>
      <c:txPr>
        <a:bodyPr rot="0" spcFirstLastPara="1" vertOverflow="ellipsis" vert="horz" wrap="square" anchor="ctr" anchorCtr="1"/>
        <a:lstStyle/>
        <a:p>
          <a:pPr>
            <a:defRPr lang="ja-JP" sz="1862"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387623789273044"/>
          <c:y val="0.15975974377254323"/>
          <c:w val="0.85543425753936153"/>
          <c:h val="0.56571499523177804"/>
        </c:manualLayout>
      </c:layout>
      <c:barChart>
        <c:barDir val="col"/>
        <c:grouping val="stacked"/>
        <c:varyColors val="0"/>
        <c:ser>
          <c:idx val="0"/>
          <c:order val="0"/>
          <c:tx>
            <c:strRef>
              <c:f>Sheet1!$B$1</c:f>
              <c:strCache>
                <c:ptCount val="1"/>
                <c:pt idx="0">
                  <c:v>正会員</c:v>
                </c:pt>
              </c:strCache>
            </c:strRef>
          </c:tx>
          <c:spPr>
            <a:solidFill>
              <a:srgbClr val="00B050"/>
            </a:solidFill>
            <a:ln>
              <a:noFill/>
            </a:ln>
            <a:effectLst/>
          </c:spPr>
          <c:invertIfNegative val="0"/>
          <c:dLbls>
            <c:dLbl>
              <c:idx val="2"/>
              <c:layout>
                <c:manualLayout>
                  <c:x val="0"/>
                  <c:y val="9.05268269077522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7D-4F8B-ACAB-6E4D1BCA20C4}"/>
                </c:ext>
              </c:extLst>
            </c:dLbl>
            <c:dLbl>
              <c:idx val="5"/>
              <c:layout>
                <c:manualLayout>
                  <c:x val="-4.428290228876519E-17"/>
                  <c:y val="1.1674569982841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7D-4F8B-ACAB-6E4D1BCA20C4}"/>
                </c:ext>
              </c:extLst>
            </c:dLbl>
            <c:dLbl>
              <c:idx val="12"/>
              <c:layout>
                <c:manualLayout>
                  <c:x val="6.0633624237850764E-4"/>
                  <c:y val="-7.349080149779124E-3"/>
                </c:manualLayout>
              </c:layout>
              <c:spPr>
                <a:noFill/>
                <a:ln>
                  <a:noFill/>
                </a:ln>
                <a:effectLst/>
              </c:spPr>
              <c:txPr>
                <a:bodyPr rot="0" spcFirstLastPara="1" vertOverflow="ellipsis" vert="horz" wrap="square" lIns="38100" tIns="19050" rIns="38100" bIns="19050" anchor="ctr" anchorCtr="1">
                  <a:no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3.3445507129607095E-2"/>
                      <c:h val="9.2441012265110506E-2"/>
                    </c:manualLayout>
                  </c15:layout>
                </c:ext>
                <c:ext xmlns:c16="http://schemas.microsoft.com/office/drawing/2014/chart" uri="{C3380CC4-5D6E-409C-BE32-E72D297353CC}">
                  <c16:uniqueId val="{00000002-937D-4F8B-ACAB-6E4D1BCA20C4}"/>
                </c:ext>
              </c:extLst>
            </c:dLbl>
            <c:spPr>
              <a:noFill/>
              <a:ln>
                <a:noFill/>
              </a:ln>
              <a:effectLst/>
            </c:spPr>
            <c:txPr>
              <a:bodyPr rot="0" spcFirstLastPara="1" vertOverflow="ellipsis" vert="horz" wrap="square" lIns="38100" tIns="19050" rIns="38100" bIns="19050" anchor="ctr" anchorCtr="1">
                <a:sp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pt idx="15">
                  <c:v>2025年度</c:v>
                </c:pt>
                <c:pt idx="16">
                  <c:v>2026年度</c:v>
                </c:pt>
              </c:strCache>
            </c:strRef>
          </c:cat>
          <c:val>
            <c:numRef>
              <c:f>Sheet1!$B$2:$B$18</c:f>
              <c:numCache>
                <c:formatCode>General</c:formatCode>
                <c:ptCount val="17"/>
                <c:pt idx="0">
                  <c:v>74</c:v>
                </c:pt>
                <c:pt idx="1">
                  <c:v>87</c:v>
                </c:pt>
                <c:pt idx="2">
                  <c:v>90</c:v>
                </c:pt>
                <c:pt idx="3">
                  <c:v>96</c:v>
                </c:pt>
                <c:pt idx="4">
                  <c:v>98</c:v>
                </c:pt>
                <c:pt idx="5">
                  <c:v>107</c:v>
                </c:pt>
                <c:pt idx="6">
                  <c:v>111</c:v>
                </c:pt>
                <c:pt idx="7">
                  <c:v>114</c:v>
                </c:pt>
                <c:pt idx="8">
                  <c:v>116</c:v>
                </c:pt>
                <c:pt idx="9">
                  <c:v>146</c:v>
                </c:pt>
                <c:pt idx="10">
                  <c:v>179</c:v>
                </c:pt>
                <c:pt idx="11">
                  <c:v>200</c:v>
                </c:pt>
                <c:pt idx="12">
                  <c:v>225</c:v>
                </c:pt>
                <c:pt idx="13">
                  <c:v>265</c:v>
                </c:pt>
                <c:pt idx="14">
                  <c:v>303</c:v>
                </c:pt>
                <c:pt idx="15">
                  <c:v>345</c:v>
                </c:pt>
                <c:pt idx="16">
                  <c:v>347</c:v>
                </c:pt>
              </c:numCache>
            </c:numRef>
          </c:val>
          <c:extLst>
            <c:ext xmlns:c16="http://schemas.microsoft.com/office/drawing/2014/chart" uri="{C3380CC4-5D6E-409C-BE32-E72D297353CC}">
              <c16:uniqueId val="{00000003-937D-4F8B-ACAB-6E4D1BCA20C4}"/>
            </c:ext>
          </c:extLst>
        </c:ser>
        <c:ser>
          <c:idx val="1"/>
          <c:order val="1"/>
          <c:tx>
            <c:strRef>
              <c:f>Sheet1!$C$1</c:f>
              <c:strCache>
                <c:ptCount val="1"/>
                <c:pt idx="0">
                  <c:v>賛助会員</c:v>
                </c:pt>
              </c:strCache>
            </c:strRef>
          </c:tx>
          <c:spPr>
            <a:solidFill>
              <a:srgbClr val="00B0F0"/>
            </a:solidFill>
            <a:ln>
              <a:noFill/>
            </a:ln>
            <a:effectLst/>
          </c:spPr>
          <c:invertIfNegative val="0"/>
          <c:dLbls>
            <c:dLbl>
              <c:idx val="2"/>
              <c:layout>
                <c:manualLayout>
                  <c:x val="4.7743011210918403E-8"/>
                  <c:y val="7.3132027506225697E-3"/>
                </c:manualLayout>
              </c:layout>
              <c:spPr>
                <a:noFill/>
                <a:ln>
                  <a:noFill/>
                </a:ln>
                <a:effectLst/>
              </c:spPr>
              <c:txPr>
                <a:bodyPr rot="0" spcFirstLastPara="1" vertOverflow="ellipsis" vert="horz" wrap="square" lIns="38100" tIns="19050" rIns="38100" bIns="19050" anchor="ctr" anchorCtr="1">
                  <a:no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1.4521755119429641E-2"/>
                      <c:h val="5.7759831605650694E-2"/>
                    </c:manualLayout>
                  </c15:layout>
                </c:ext>
                <c:ext xmlns:c16="http://schemas.microsoft.com/office/drawing/2014/chart" uri="{C3380CC4-5D6E-409C-BE32-E72D297353CC}">
                  <c16:uniqueId val="{00000004-937D-4F8B-ACAB-6E4D1BCA20C4}"/>
                </c:ext>
              </c:extLst>
            </c:dLbl>
            <c:dLbl>
              <c:idx val="5"/>
              <c:layout>
                <c:manualLayout>
                  <c:x val="-4.2075058069919729E-17"/>
                  <c:y val="7.8656148350863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7D-4F8B-ACAB-6E4D1BCA20C4}"/>
                </c:ext>
              </c:extLst>
            </c:dLbl>
            <c:spPr>
              <a:noFill/>
              <a:ln>
                <a:noFill/>
              </a:ln>
              <a:effectLst/>
            </c:spPr>
            <c:txPr>
              <a:bodyPr rot="0" spcFirstLastPara="1" vertOverflow="ellipsis" vert="horz" wrap="square" lIns="38100" tIns="19050" rIns="38100" bIns="19050" anchor="ctr" anchorCtr="1">
                <a:spAutoFit/>
              </a:bodyPr>
              <a:lstStyle/>
              <a:p>
                <a:pPr>
                  <a:defRPr lang="ja-JP" sz="1197" b="1"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pt idx="15">
                  <c:v>2025年度</c:v>
                </c:pt>
                <c:pt idx="16">
                  <c:v>2026年度</c:v>
                </c:pt>
              </c:strCache>
            </c:strRef>
          </c:cat>
          <c:val>
            <c:numRef>
              <c:f>Sheet1!$C$2:$C$18</c:f>
              <c:numCache>
                <c:formatCode>General</c:formatCode>
                <c:ptCount val="17"/>
                <c:pt idx="0">
                  <c:v>72</c:v>
                </c:pt>
                <c:pt idx="1">
                  <c:v>78</c:v>
                </c:pt>
                <c:pt idx="2">
                  <c:v>78</c:v>
                </c:pt>
                <c:pt idx="3">
                  <c:v>79</c:v>
                </c:pt>
                <c:pt idx="4">
                  <c:v>85</c:v>
                </c:pt>
                <c:pt idx="5">
                  <c:v>93</c:v>
                </c:pt>
                <c:pt idx="6">
                  <c:v>103</c:v>
                </c:pt>
                <c:pt idx="7">
                  <c:v>106</c:v>
                </c:pt>
                <c:pt idx="8">
                  <c:v>112</c:v>
                </c:pt>
                <c:pt idx="9">
                  <c:v>122</c:v>
                </c:pt>
                <c:pt idx="10">
                  <c:v>125</c:v>
                </c:pt>
                <c:pt idx="11">
                  <c:v>135</c:v>
                </c:pt>
                <c:pt idx="12">
                  <c:v>132</c:v>
                </c:pt>
                <c:pt idx="13">
                  <c:v>148</c:v>
                </c:pt>
                <c:pt idx="14">
                  <c:v>156</c:v>
                </c:pt>
                <c:pt idx="15">
                  <c:v>166</c:v>
                </c:pt>
                <c:pt idx="16">
                  <c:v>165</c:v>
                </c:pt>
              </c:numCache>
            </c:numRef>
          </c:val>
          <c:extLst>
            <c:ext xmlns:c16="http://schemas.microsoft.com/office/drawing/2014/chart" uri="{C3380CC4-5D6E-409C-BE32-E72D297353CC}">
              <c16:uniqueId val="{00000006-937D-4F8B-ACAB-6E4D1BCA20C4}"/>
            </c:ext>
          </c:extLst>
        </c:ser>
        <c:ser>
          <c:idx val="2"/>
          <c:order val="2"/>
          <c:tx>
            <c:strRef>
              <c:f>Sheet1!$D$1</c:f>
              <c:strCache>
                <c:ptCount val="1"/>
                <c:pt idx="0">
                  <c:v>正･賛助会員合計</c:v>
                </c:pt>
              </c:strCache>
            </c:strRef>
          </c:tx>
          <c:spPr>
            <a:noFill/>
            <a:ln>
              <a:noFill/>
            </a:ln>
            <a:effectLst/>
          </c:spPr>
          <c:invertIfNegative val="0"/>
          <c:cat>
            <c:strRef>
              <c:f>Sheet1!$A$2:$A$18</c:f>
              <c:strCache>
                <c:ptCount val="17"/>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pt idx="10">
                  <c:v>2020年度</c:v>
                </c:pt>
                <c:pt idx="11">
                  <c:v>2021年度</c:v>
                </c:pt>
                <c:pt idx="12">
                  <c:v>2022年度</c:v>
                </c:pt>
                <c:pt idx="13">
                  <c:v>2023年度</c:v>
                </c:pt>
                <c:pt idx="14">
                  <c:v>2024年度</c:v>
                </c:pt>
                <c:pt idx="15">
                  <c:v>2025年度</c:v>
                </c:pt>
                <c:pt idx="16">
                  <c:v>2026年度</c:v>
                </c:pt>
              </c:strCache>
            </c:strRef>
          </c:cat>
          <c:val>
            <c:numRef>
              <c:f>Sheet1!$D$2:$D$18</c:f>
              <c:numCache>
                <c:formatCode>General</c:formatCode>
                <c:ptCount val="17"/>
                <c:pt idx="0">
                  <c:v>146</c:v>
                </c:pt>
                <c:pt idx="1">
                  <c:v>165</c:v>
                </c:pt>
                <c:pt idx="2">
                  <c:v>168</c:v>
                </c:pt>
                <c:pt idx="3">
                  <c:v>175</c:v>
                </c:pt>
                <c:pt idx="4">
                  <c:v>183</c:v>
                </c:pt>
                <c:pt idx="5">
                  <c:v>200</c:v>
                </c:pt>
                <c:pt idx="6">
                  <c:v>214</c:v>
                </c:pt>
                <c:pt idx="7">
                  <c:v>220</c:v>
                </c:pt>
                <c:pt idx="8">
                  <c:v>228</c:v>
                </c:pt>
                <c:pt idx="9">
                  <c:v>268</c:v>
                </c:pt>
                <c:pt idx="10">
                  <c:v>304</c:v>
                </c:pt>
                <c:pt idx="11">
                  <c:v>335</c:v>
                </c:pt>
                <c:pt idx="12">
                  <c:v>357</c:v>
                </c:pt>
                <c:pt idx="13">
                  <c:v>413</c:v>
                </c:pt>
                <c:pt idx="14">
                  <c:v>459</c:v>
                </c:pt>
                <c:pt idx="15">
                  <c:v>511</c:v>
                </c:pt>
                <c:pt idx="16">
                  <c:v>512</c:v>
                </c:pt>
              </c:numCache>
            </c:numRef>
          </c:val>
          <c:extLst>
            <c:ext xmlns:c16="http://schemas.microsoft.com/office/drawing/2014/chart" uri="{C3380CC4-5D6E-409C-BE32-E72D297353CC}">
              <c16:uniqueId val="{00000007-937D-4F8B-ACAB-6E4D1BCA20C4}"/>
            </c:ext>
          </c:extLst>
        </c:ser>
        <c:dLbls>
          <c:showLegendKey val="0"/>
          <c:showVal val="0"/>
          <c:showCatName val="0"/>
          <c:showSerName val="0"/>
          <c:showPercent val="0"/>
          <c:showBubbleSize val="0"/>
        </c:dLbls>
        <c:gapWidth val="150"/>
        <c:overlap val="100"/>
        <c:axId val="1784438336"/>
        <c:axId val="1792822592"/>
      </c:barChart>
      <c:catAx>
        <c:axId val="1784438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792822592"/>
        <c:crosses val="autoZero"/>
        <c:auto val="1"/>
        <c:lblAlgn val="ctr"/>
        <c:lblOffset val="100"/>
        <c:noMultiLvlLbl val="0"/>
      </c:catAx>
      <c:valAx>
        <c:axId val="1792822592"/>
        <c:scaling>
          <c:orientation val="minMax"/>
          <c:max val="6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1784438336"/>
        <c:crosses val="autoZero"/>
        <c:crossBetween val="between"/>
        <c:majorUnit val="1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ja-JP" sz="1197" b="0" i="0" u="none" strike="noStrike" kern="1200" baseline="0">
                <a:solidFill>
                  <a:schemeClr val="tx1">
                    <a:lumMod val="65000"/>
                    <a:lumOff val="35000"/>
                  </a:schemeClr>
                </a:solidFill>
                <a:latin typeface="+mn-lt"/>
                <a:ea typeface="+mn-ea"/>
                <a:cs typeface="+mn-cs"/>
              </a:defRPr>
            </a:pPr>
            <a:endParaRPr lang="ja-JP"/>
          </a:p>
        </c:txPr>
      </c:dTable>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37168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6945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34178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875" y="768350"/>
            <a:ext cx="6818313"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62512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875" y="768350"/>
            <a:ext cx="6818313"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3420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400359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79254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59540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99371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875" y="768350"/>
            <a:ext cx="6818313" cy="38369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lIns="99075" tIns="49538" rIns="99075" bIns="49538"/>
          <a:lstStyle/>
          <a:p>
            <a:pPr algn="r" defTabSz="990752">
              <a:buClrTx/>
              <a:defRPr/>
            </a:pPr>
            <a:fld id="{6AD9F20E-B58C-CF44-804D-6D21EE607C94}" type="slidenum">
              <a:rPr kumimoji="1" lang="ja-JP" altLang="en-US" sz="1300" kern="1200">
                <a:solidFill>
                  <a:prstClr val="black"/>
                </a:solidFill>
                <a:latin typeface="游ゴシック" panose="020F0502020204030204"/>
                <a:ea typeface="游ゴシック" panose="020B0400000000000000" pitchFamily="50" charset="-128"/>
                <a:cs typeface="+mn-cs"/>
              </a:rPr>
              <a:pPr algn="r" defTabSz="990752">
                <a:buClrTx/>
                <a:defRPr/>
              </a:pPr>
              <a:t>6</a:t>
            </a:fld>
            <a:endParaRPr kumimoji="1" lang="ja-JP" altLang="en-US" sz="1300" kern="1200">
              <a:solidFill>
                <a:prstClr val="black"/>
              </a:solidFill>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9696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249988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154330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extLst>
      <p:ext uri="{BB962C8B-B14F-4D97-AF65-F5344CB8AC3E}">
        <p14:creationId xmlns:p14="http://schemas.microsoft.com/office/powerpoint/2010/main" val="370212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ABE3D8"/>
        </a:solidFill>
        <a:effectLst/>
      </p:bgPr>
    </p:bg>
    <p:spTree>
      <p:nvGrpSpPr>
        <p:cNvPr id="1" name="Shape 9"/>
        <p:cNvGrpSpPr/>
        <p:nvPr/>
      </p:nvGrpSpPr>
      <p:grpSpPr>
        <a:xfrm>
          <a:off x="0" y="0"/>
          <a:ext cx="0" cy="0"/>
          <a:chOff x="0" y="0"/>
          <a:chExt cx="0" cy="0"/>
        </a:xfrm>
      </p:grpSpPr>
      <p:sp>
        <p:nvSpPr>
          <p:cNvPr id="10" name="Google Shape;10;p2"/>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B47E">
              <a:alpha val="92157"/>
            </a:srgbClr>
          </a:solidFill>
          <a:ln>
            <a:noFill/>
          </a:ln>
        </p:spPr>
        <p:txBody>
          <a:bodyPr/>
          <a:lstStyle/>
          <a:p>
            <a:endParaRPr lang="ja-JP" altLang="en-US"/>
          </a:p>
        </p:txBody>
      </p:sp>
      <p:sp>
        <p:nvSpPr>
          <p:cNvPr id="11" name="Google Shape;11;p2"/>
          <p:cNvSpPr/>
          <p:nvPr/>
        </p:nvSpPr>
        <p:spPr>
          <a:xfrm>
            <a:off x="-5900" y="759982"/>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B47E">
              <a:alpha val="43922"/>
            </a:srgbClr>
          </a:solidFill>
          <a:ln>
            <a:noFill/>
          </a:ln>
        </p:spPr>
        <p:txBody>
          <a:bodyPr/>
          <a:lstStyle/>
          <a:p>
            <a:endParaRPr lang="ja-JP" altLang="en-US"/>
          </a:p>
        </p:txBody>
      </p:sp>
      <p:sp>
        <p:nvSpPr>
          <p:cNvPr id="12" name="Google Shape;12;p2"/>
          <p:cNvSpPr/>
          <p:nvPr/>
        </p:nvSpPr>
        <p:spPr>
          <a:xfrm>
            <a:off x="0" y="1316810"/>
            <a:ext cx="9156075" cy="3032418"/>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5648">
              <a:alpha val="94000"/>
            </a:srgbClr>
          </a:solidFill>
          <a:ln>
            <a:noFill/>
          </a:ln>
        </p:spPr>
        <p:txBody>
          <a:bodyPr/>
          <a:lstStyle/>
          <a:p>
            <a:endParaRPr lang="ja-JP" altLang="en-US"/>
          </a:p>
        </p:txBody>
      </p:sp>
      <p:sp>
        <p:nvSpPr>
          <p:cNvPr id="13" name="Google Shape;13;p2"/>
          <p:cNvSpPr txBox="1">
            <a:spLocks noGrp="1"/>
          </p:cNvSpPr>
          <p:nvPr>
            <p:ph type="ctrTitle"/>
          </p:nvPr>
        </p:nvSpPr>
        <p:spPr>
          <a:xfrm>
            <a:off x="1719025" y="1991825"/>
            <a:ext cx="5706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4" name="図 13">
            <a:extLst>
              <a:ext uri="{FF2B5EF4-FFF2-40B4-BE49-F238E27FC236}">
                <a16:creationId xmlns:a16="http://schemas.microsoft.com/office/drawing/2014/main" id="{ABD7B9F8-7574-E542-B36A-48065D18B6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9535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2"/>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BE6B2B5-BF57-B64F-8A4A-26053CE2F477}"/>
              </a:ext>
            </a:extLst>
          </p:cNvPr>
          <p:cNvGrpSpPr/>
          <p:nvPr userDrawn="1"/>
        </p:nvGrpSpPr>
        <p:grpSpPr>
          <a:xfrm>
            <a:off x="-8385" y="0"/>
            <a:ext cx="9168125" cy="5163100"/>
            <a:chOff x="-8385" y="0"/>
            <a:chExt cx="9168125" cy="5163100"/>
          </a:xfrm>
        </p:grpSpPr>
        <p:sp>
          <p:nvSpPr>
            <p:cNvPr id="54" name="Google Shape;54;p7"/>
            <p:cNvSpPr/>
            <p:nvPr/>
          </p:nvSpPr>
          <p:spPr>
            <a:xfrm>
              <a:off x="-2360" y="0"/>
              <a:ext cx="8552900"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57" name="Google Shape;57;p7"/>
            <p:cNvSpPr/>
            <p:nvPr/>
          </p:nvSpPr>
          <p:spPr>
            <a:xfrm>
              <a:off x="359374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58" name="Google Shape;58;p7"/>
            <p:cNvSpPr/>
            <p:nvPr/>
          </p:nvSpPr>
          <p:spPr>
            <a:xfrm>
              <a:off x="5522640" y="4692626"/>
              <a:ext cx="3637100" cy="450826"/>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sz="1800"/>
            </a:p>
          </p:txBody>
        </p:sp>
        <p:sp>
          <p:nvSpPr>
            <p:cNvPr id="59" name="Google Shape;59;p7"/>
            <p:cNvSpPr/>
            <p:nvPr/>
          </p:nvSpPr>
          <p:spPr>
            <a:xfrm>
              <a:off x="751911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56" name="Google Shape;56;p7"/>
            <p:cNvSpPr/>
            <p:nvPr/>
          </p:nvSpPr>
          <p:spPr>
            <a:xfrm>
              <a:off x="-838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grpSp>
      <p:sp>
        <p:nvSpPr>
          <p:cNvPr id="3" name="三角形 2">
            <a:extLst>
              <a:ext uri="{FF2B5EF4-FFF2-40B4-BE49-F238E27FC236}">
                <a16:creationId xmlns:a16="http://schemas.microsoft.com/office/drawing/2014/main" id="{985C8CED-E1BB-5F4F-9598-CBE8646EF2D8}"/>
              </a:ext>
            </a:extLst>
          </p:cNvPr>
          <p:cNvSpPr/>
          <p:nvPr userDrawn="1"/>
        </p:nvSpPr>
        <p:spPr>
          <a:xfrm rot="10800000">
            <a:off x="2295097" y="-14672"/>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178" lvl="0" indent="-317484" rtl="0">
              <a:spcBef>
                <a:spcPts val="600"/>
              </a:spcBef>
              <a:spcAft>
                <a:spcPts val="0"/>
              </a:spcAft>
              <a:buClr>
                <a:srgbClr val="22554B"/>
              </a:buClr>
              <a:buSzPts val="1400"/>
              <a:buFont typeface="Wingdings" pitchFamily="2" charset="2"/>
              <a:buChar char="n"/>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178" lvl="0" indent="-317484" rtl="0">
              <a:spcBef>
                <a:spcPts val="600"/>
              </a:spcBef>
              <a:spcAft>
                <a:spcPts val="0"/>
              </a:spcAft>
              <a:buClr>
                <a:srgbClr val="22554B"/>
              </a:buClr>
              <a:buSzPts val="1400"/>
              <a:buFont typeface="Wingdings" pitchFamily="2" charset="2"/>
              <a:buChar char="n"/>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178" lvl="0" indent="-317484" rtl="0">
              <a:spcBef>
                <a:spcPts val="600"/>
              </a:spcBef>
              <a:spcAft>
                <a:spcPts val="0"/>
              </a:spcAft>
              <a:buClr>
                <a:srgbClr val="22554B"/>
              </a:buClr>
              <a:buSzPts val="1400"/>
              <a:buFont typeface="Wingdings" pitchFamily="2" charset="2"/>
              <a:buChar char="n"/>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pic>
        <p:nvPicPr>
          <p:cNvPr id="14" name="図 13">
            <a:extLst>
              <a:ext uri="{FF2B5EF4-FFF2-40B4-BE49-F238E27FC236}">
                <a16:creationId xmlns:a16="http://schemas.microsoft.com/office/drawing/2014/main" id="{3BFF3447-E564-9C4A-9A61-7E2E6AF60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8" y="323420"/>
            <a:ext cx="621463" cy="194787"/>
          </a:xfrm>
          <a:prstGeom prst="rect">
            <a:avLst/>
          </a:prstGeom>
        </p:spPr>
      </p:pic>
    </p:spTree>
    <p:extLst>
      <p:ext uri="{BB962C8B-B14F-4D97-AF65-F5344CB8AC3E}">
        <p14:creationId xmlns:p14="http://schemas.microsoft.com/office/powerpoint/2010/main" val="2809539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1"/>
            <a:ext cx="5209571" cy="983354"/>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86" name="Google Shape;86;p10"/>
          <p:cNvSpPr/>
          <p:nvPr/>
        </p:nvSpPr>
        <p:spPr>
          <a:xfrm>
            <a:off x="-6025" y="3"/>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1150"/>
            </a:srgbClr>
          </a:solidFill>
          <a:ln>
            <a:noFill/>
          </a:ln>
        </p:spPr>
        <p:txBody>
          <a:bodyPr/>
          <a:lstStyle/>
          <a:p>
            <a:endParaRPr lang="ja-JP" altLang="en-US"/>
          </a:p>
        </p:txBody>
      </p:sp>
      <p:sp>
        <p:nvSpPr>
          <p:cNvPr id="87" name="Google Shape;87;p10"/>
          <p:cNvSpPr/>
          <p:nvPr/>
        </p:nvSpPr>
        <p:spPr>
          <a:xfrm>
            <a:off x="6375476" y="4745748"/>
            <a:ext cx="2548913" cy="400879"/>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88" name="Google Shape;88;p10"/>
          <p:cNvSpPr/>
          <p:nvPr/>
        </p:nvSpPr>
        <p:spPr>
          <a:xfrm>
            <a:off x="7341180" y="4767305"/>
            <a:ext cx="1821096" cy="395811"/>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89" name="Google Shape;89;p10"/>
          <p:cNvSpPr/>
          <p:nvPr/>
        </p:nvSpPr>
        <p:spPr>
          <a:xfrm>
            <a:off x="8340718" y="4204076"/>
            <a:ext cx="818444" cy="959061"/>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90" name="Google Shape;90;p10"/>
          <p:cNvSpPr/>
          <p:nvPr/>
        </p:nvSpPr>
        <p:spPr>
          <a:xfrm>
            <a:off x="1559026"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B47E">
              <a:alpha val="83460"/>
            </a:srgbClr>
          </a:solidFill>
          <a:ln>
            <a:noFill/>
          </a:ln>
        </p:spPr>
        <p:txBody>
          <a:bodyPr/>
          <a:lstStyle/>
          <a:p>
            <a:endParaRPr lang="ja-JP" altLang="en-US"/>
          </a:p>
        </p:txBody>
      </p:sp>
      <p:sp>
        <p:nvSpPr>
          <p:cNvPr id="91" name="Google Shape;91;p1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9" name="図 8">
            <a:extLst>
              <a:ext uri="{FF2B5EF4-FFF2-40B4-BE49-F238E27FC236}">
                <a16:creationId xmlns:a16="http://schemas.microsoft.com/office/drawing/2014/main" id="{F055A28C-B293-3848-8F4A-92FB68D54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7" y="323419"/>
            <a:ext cx="621463" cy="194787"/>
          </a:xfrm>
          <a:prstGeom prst="rect">
            <a:avLst/>
          </a:prstGeom>
        </p:spPr>
      </p:pic>
    </p:spTree>
    <p:extLst>
      <p:ext uri="{BB962C8B-B14F-4D97-AF65-F5344CB8AC3E}">
        <p14:creationId xmlns:p14="http://schemas.microsoft.com/office/powerpoint/2010/main" val="323529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2"/>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BE6B2B5-BF57-B64F-8A4A-26053CE2F477}"/>
              </a:ext>
            </a:extLst>
          </p:cNvPr>
          <p:cNvGrpSpPr/>
          <p:nvPr userDrawn="1"/>
        </p:nvGrpSpPr>
        <p:grpSpPr>
          <a:xfrm>
            <a:off x="-8385" y="0"/>
            <a:ext cx="9168125" cy="5163100"/>
            <a:chOff x="-8385" y="0"/>
            <a:chExt cx="9168125" cy="5163100"/>
          </a:xfrm>
        </p:grpSpPr>
        <p:sp>
          <p:nvSpPr>
            <p:cNvPr id="54" name="Google Shape;54;p7"/>
            <p:cNvSpPr/>
            <p:nvPr/>
          </p:nvSpPr>
          <p:spPr>
            <a:xfrm>
              <a:off x="-2360" y="0"/>
              <a:ext cx="8552900"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57" name="Google Shape;57;p7"/>
            <p:cNvSpPr/>
            <p:nvPr/>
          </p:nvSpPr>
          <p:spPr>
            <a:xfrm>
              <a:off x="359374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58" name="Google Shape;58;p7"/>
            <p:cNvSpPr/>
            <p:nvPr/>
          </p:nvSpPr>
          <p:spPr>
            <a:xfrm>
              <a:off x="5522640" y="4692626"/>
              <a:ext cx="3637100" cy="450826"/>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59" name="Google Shape;59;p7"/>
            <p:cNvSpPr/>
            <p:nvPr/>
          </p:nvSpPr>
          <p:spPr>
            <a:xfrm>
              <a:off x="751911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56" name="Google Shape;56;p7"/>
            <p:cNvSpPr/>
            <p:nvPr/>
          </p:nvSpPr>
          <p:spPr>
            <a:xfrm>
              <a:off x="-838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grpSp>
      <p:sp>
        <p:nvSpPr>
          <p:cNvPr id="3" name="三角形 2">
            <a:extLst>
              <a:ext uri="{FF2B5EF4-FFF2-40B4-BE49-F238E27FC236}">
                <a16:creationId xmlns:a16="http://schemas.microsoft.com/office/drawing/2014/main" id="{985C8CED-E1BB-5F4F-9598-CBE8646EF2D8}"/>
              </a:ext>
            </a:extLst>
          </p:cNvPr>
          <p:cNvSpPr/>
          <p:nvPr userDrawn="1"/>
        </p:nvSpPr>
        <p:spPr>
          <a:xfrm rot="10800000">
            <a:off x="2295095" y="-14673"/>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rgbClr val="22554B"/>
              </a:buClr>
              <a:buSzPts val="1400"/>
              <a:buFont typeface="Wingdings" pitchFamily="2" charset="2"/>
              <a:buChar char="n"/>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rgbClr val="22554B"/>
              </a:buClr>
              <a:buSzPts val="1400"/>
              <a:buFont typeface="Wingdings" pitchFamily="2" charset="2"/>
              <a:buChar char="n"/>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Clr>
                <a:srgbClr val="22554B"/>
              </a:buClr>
              <a:buSzPts val="1400"/>
              <a:buFont typeface="Wingdings" pitchFamily="2" charset="2"/>
              <a:buChar char="n"/>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14" name="図 13">
            <a:extLst>
              <a:ext uri="{FF2B5EF4-FFF2-40B4-BE49-F238E27FC236}">
                <a16:creationId xmlns:a16="http://schemas.microsoft.com/office/drawing/2014/main" id="{3BFF3447-E564-9C4A-9A61-7E2E6AF60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21734" y="-19600"/>
            <a:ext cx="9182509" cy="5166360"/>
            <a:chOff x="85639" y="0"/>
            <a:chExt cx="9093073" cy="5166360"/>
          </a:xfrm>
        </p:grpSpPr>
        <p:sp>
          <p:nvSpPr>
            <p:cNvPr id="67" name="Google Shape;67;p8"/>
            <p:cNvSpPr/>
            <p:nvPr/>
          </p:nvSpPr>
          <p:spPr>
            <a:xfrm>
              <a:off x="107162" y="0"/>
              <a:ext cx="8445738"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69" name="Google Shape;69;p8"/>
            <p:cNvSpPr/>
            <p:nvPr/>
          </p:nvSpPr>
          <p:spPr>
            <a:xfrm>
              <a:off x="85639" y="2"/>
              <a:ext cx="7206635"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sp>
          <p:nvSpPr>
            <p:cNvPr id="70" name="Google Shape;70;p8"/>
            <p:cNvSpPr/>
            <p:nvPr/>
          </p:nvSpPr>
          <p:spPr>
            <a:xfrm>
              <a:off x="3596100" y="468986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72" name="Google Shape;72;p8"/>
            <p:cNvSpPr/>
            <p:nvPr/>
          </p:nvSpPr>
          <p:spPr>
            <a:xfrm>
              <a:off x="7544112"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4" name="Google Shape;74;p8"/>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1" name="三角形 10">
            <a:extLst>
              <a:ext uri="{FF2B5EF4-FFF2-40B4-BE49-F238E27FC236}">
                <a16:creationId xmlns:a16="http://schemas.microsoft.com/office/drawing/2014/main" id="{4D6DB3E0-25E9-0C4A-A77E-3A202E86BC9B}"/>
              </a:ext>
            </a:extLst>
          </p:cNvPr>
          <p:cNvSpPr/>
          <p:nvPr userDrawn="1"/>
        </p:nvSpPr>
        <p:spPr>
          <a:xfrm rot="10800000">
            <a:off x="2295095" y="-14673"/>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70BF4FD-2697-C64E-9909-447AF3F263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1150"/>
            </a:srgbClr>
          </a:solidFill>
          <a:ln>
            <a:noFill/>
          </a:ln>
        </p:spPr>
        <p:txBody>
          <a:bodyPr/>
          <a:lstStyle/>
          <a:p>
            <a:endParaRPr lang="ja-JP" altLang="en-US"/>
          </a:p>
        </p:txBody>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a:p>
        </p:txBody>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B47E">
              <a:alpha val="83460"/>
            </a:srgbClr>
          </a:solidFill>
          <a:ln>
            <a:noFill/>
          </a:ln>
        </p:spPr>
        <p:txBody>
          <a:bodyPr/>
          <a:lstStyle/>
          <a:p>
            <a:endParaRPr lang="ja-JP" altLang="en-US"/>
          </a:p>
        </p:txBody>
      </p:sp>
      <p:sp>
        <p:nvSpPr>
          <p:cNvPr id="91" name="Google Shape;91;p1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9" name="図 8">
            <a:extLst>
              <a:ext uri="{FF2B5EF4-FFF2-40B4-BE49-F238E27FC236}">
                <a16:creationId xmlns:a16="http://schemas.microsoft.com/office/drawing/2014/main" id="{F055A28C-B293-3848-8F4A-92FB68D548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6" y="323418"/>
            <a:ext cx="621463" cy="19478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ABE3D8">
            <a:alpha val="88000"/>
          </a:srgbClr>
        </a:solidFill>
        <a:effectLst/>
      </p:bgPr>
    </p:bg>
    <p:spTree>
      <p:nvGrpSpPr>
        <p:cNvPr id="1" name="Shape 14"/>
        <p:cNvGrpSpPr/>
        <p:nvPr/>
      </p:nvGrpSpPr>
      <p:grpSpPr>
        <a:xfrm>
          <a:off x="0" y="0"/>
          <a:ext cx="0" cy="0"/>
          <a:chOff x="0" y="0"/>
          <a:chExt cx="0" cy="0"/>
        </a:xfrm>
      </p:grpSpPr>
      <p:sp>
        <p:nvSpPr>
          <p:cNvPr id="15" name="Google Shape;15;p3"/>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544B"/>
          </a:solidFill>
          <a:ln>
            <a:noFill/>
          </a:ln>
        </p:spPr>
        <p:txBody>
          <a:bodyPr/>
          <a:lstStyle/>
          <a:p>
            <a:endParaRPr lang="ja-JP" altLang="en-US"/>
          </a:p>
        </p:txBody>
      </p:sp>
      <p:sp>
        <p:nvSpPr>
          <p:cNvPr id="16" name="Google Shape;16;p3"/>
          <p:cNvSpPr/>
          <p:nvPr/>
        </p:nvSpPr>
        <p:spPr>
          <a:xfrm>
            <a:off x="-5900" y="753950"/>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B47E">
              <a:alpha val="31000"/>
            </a:srgbClr>
          </a:solidFill>
          <a:ln>
            <a:noFill/>
          </a:ln>
        </p:spPr>
        <p:txBody>
          <a:bodyPr/>
          <a:lstStyle/>
          <a:p>
            <a:endParaRPr lang="ja-JP" altLang="en-US"/>
          </a:p>
        </p:txBody>
      </p:sp>
      <p:sp>
        <p:nvSpPr>
          <p:cNvPr id="17" name="Google Shape;17;p3"/>
          <p:cNvSpPr/>
          <p:nvPr/>
        </p:nvSpPr>
        <p:spPr>
          <a:xfrm>
            <a:off x="0" y="1351100"/>
            <a:ext cx="9156075" cy="2889063"/>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B47E">
              <a:alpha val="83460"/>
            </a:srgbClr>
          </a:solidFill>
          <a:ln>
            <a:noFill/>
          </a:ln>
        </p:spPr>
        <p:txBody>
          <a:bodyPr/>
          <a:lstStyle/>
          <a:p>
            <a:endParaRPr lang="ja-JP" altLang="en-US"/>
          </a:p>
        </p:txBody>
      </p:sp>
      <p:sp>
        <p:nvSpPr>
          <p:cNvPr id="18" name="Google Shape;18;p3"/>
          <p:cNvSpPr txBox="1">
            <a:spLocks noGrp="1"/>
          </p:cNvSpPr>
          <p:nvPr>
            <p:ph type="ctrTitle"/>
          </p:nvPr>
        </p:nvSpPr>
        <p:spPr>
          <a:xfrm>
            <a:off x="1815525" y="2040550"/>
            <a:ext cx="5513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1815375" y="3068650"/>
            <a:ext cx="5513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4C52"/>
              </a:buClr>
              <a:buSzPts val="1800"/>
              <a:buNone/>
              <a:defRPr sz="1800" b="1"/>
            </a:lvl1pPr>
            <a:lvl2pPr lvl="1" algn="ctr" rtl="0">
              <a:spcBef>
                <a:spcPts val="0"/>
              </a:spcBef>
              <a:spcAft>
                <a:spcPts val="0"/>
              </a:spcAft>
              <a:buClr>
                <a:srgbClr val="004C52"/>
              </a:buClr>
              <a:buSzPts val="1800"/>
              <a:buNone/>
              <a:defRPr sz="1800" b="1"/>
            </a:lvl2pPr>
            <a:lvl3pPr lvl="2" algn="ctr" rtl="0">
              <a:spcBef>
                <a:spcPts val="0"/>
              </a:spcBef>
              <a:spcAft>
                <a:spcPts val="0"/>
              </a:spcAft>
              <a:buClr>
                <a:srgbClr val="004C52"/>
              </a:buClr>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0" name="Google Shape;20;p3"/>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6181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525A9-8EA7-4458-83EC-1E33F50F70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31F82E-8662-431C-8EF6-92F261B30DF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3A57C1-AB19-4584-93BB-BA750B938DAE}"/>
              </a:ext>
            </a:extLst>
          </p:cNvPr>
          <p:cNvSpPr>
            <a:spLocks noGrp="1"/>
          </p:cNvSpPr>
          <p:nvPr>
            <p:ph type="dt" sz="half" idx="10"/>
          </p:nvPr>
        </p:nvSpPr>
        <p:spPr/>
        <p:txBody>
          <a:bodyPr/>
          <a:lstStyle/>
          <a:p>
            <a:fld id="{E1C97A18-E7BC-40FD-A1CF-46223EB9EF6E}" type="datetimeFigureOut">
              <a:rPr kumimoji="1" lang="ja-JP" altLang="en-US" smtClean="0"/>
              <a:t>2026/6/23</a:t>
            </a:fld>
            <a:endParaRPr kumimoji="1" lang="ja-JP" altLang="en-US"/>
          </a:p>
        </p:txBody>
      </p:sp>
      <p:sp>
        <p:nvSpPr>
          <p:cNvPr id="5" name="フッター プレースホルダー 4">
            <a:extLst>
              <a:ext uri="{FF2B5EF4-FFF2-40B4-BE49-F238E27FC236}">
                <a16:creationId xmlns:a16="http://schemas.microsoft.com/office/drawing/2014/main" id="{8450FC50-1B8B-4C45-98A4-236BA642D57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C1C377-BE2C-4FD8-A0F6-38430BC31FF4}"/>
              </a:ext>
            </a:extLst>
          </p:cNvPr>
          <p:cNvSpPr>
            <a:spLocks noGrp="1"/>
          </p:cNvSpPr>
          <p:nvPr>
            <p:ph type="sldNum" sz="quarter" idx="12"/>
          </p:nvPr>
        </p:nvSpPr>
        <p:spPr/>
        <p:txBody>
          <a:bodyPr/>
          <a:lstStyle/>
          <a:p>
            <a:fld id="{BFF5526B-96B1-4FBE-A401-197697F08A5E}" type="slidenum">
              <a:rPr kumimoji="1" lang="ja-JP" altLang="en-US" smtClean="0"/>
              <a:t>‹#›</a:t>
            </a:fld>
            <a:endParaRPr kumimoji="1" lang="ja-JP" altLang="en-US"/>
          </a:p>
        </p:txBody>
      </p:sp>
    </p:spTree>
    <p:extLst>
      <p:ext uri="{BB962C8B-B14F-4D97-AF65-F5344CB8AC3E}">
        <p14:creationId xmlns:p14="http://schemas.microsoft.com/office/powerpoint/2010/main" val="2749475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2"/>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BE6B2B5-BF57-B64F-8A4A-26053CE2F477}"/>
              </a:ext>
            </a:extLst>
          </p:cNvPr>
          <p:cNvGrpSpPr/>
          <p:nvPr userDrawn="1"/>
        </p:nvGrpSpPr>
        <p:grpSpPr>
          <a:xfrm>
            <a:off x="-8385" y="0"/>
            <a:ext cx="9168125" cy="5163100"/>
            <a:chOff x="-8385" y="0"/>
            <a:chExt cx="9168125" cy="5163100"/>
          </a:xfrm>
        </p:grpSpPr>
        <p:sp>
          <p:nvSpPr>
            <p:cNvPr id="54" name="Google Shape;54;p7"/>
            <p:cNvSpPr/>
            <p:nvPr/>
          </p:nvSpPr>
          <p:spPr>
            <a:xfrm>
              <a:off x="-2360" y="0"/>
              <a:ext cx="8552900" cy="1333000"/>
            </a:xfrm>
            <a:custGeom>
              <a:avLst/>
              <a:gdLst/>
              <a:ahLst/>
              <a:cxnLst/>
              <a:rect l="l" t="t" r="r" b="b"/>
              <a:pathLst>
                <a:path w="342116" h="53320" extrusionOk="0">
                  <a:moveTo>
                    <a:pt x="0" y="0"/>
                  </a:moveTo>
                  <a:lnTo>
                    <a:pt x="0" y="53320"/>
                  </a:lnTo>
                  <a:lnTo>
                    <a:pt x="342116" y="0"/>
                  </a:lnTo>
                  <a:close/>
                </a:path>
              </a:pathLst>
            </a:custGeom>
            <a:solidFill>
              <a:srgbClr val="00544B"/>
            </a:solidFill>
            <a:ln>
              <a:noFill/>
            </a:ln>
          </p:spPr>
          <p:txBody>
            <a:bodyPr/>
            <a:lstStyle/>
            <a:p>
              <a:endParaRPr lang="ja-JP" altLang="en-US"/>
            </a:p>
          </p:txBody>
        </p:sp>
        <p:sp>
          <p:nvSpPr>
            <p:cNvPr id="57" name="Google Shape;57;p7"/>
            <p:cNvSpPr/>
            <p:nvPr/>
          </p:nvSpPr>
          <p:spPr>
            <a:xfrm>
              <a:off x="359374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544B"/>
            </a:solidFill>
            <a:ln>
              <a:noFill/>
            </a:ln>
          </p:spPr>
          <p:txBody>
            <a:bodyPr/>
            <a:lstStyle/>
            <a:p>
              <a:endParaRPr lang="ja-JP" altLang="en-US"/>
            </a:p>
          </p:txBody>
        </p:sp>
        <p:sp>
          <p:nvSpPr>
            <p:cNvPr id="58" name="Google Shape;58;p7"/>
            <p:cNvSpPr/>
            <p:nvPr/>
          </p:nvSpPr>
          <p:spPr>
            <a:xfrm>
              <a:off x="5522640" y="4692626"/>
              <a:ext cx="3637100" cy="450826"/>
            </a:xfrm>
            <a:custGeom>
              <a:avLst/>
              <a:gdLst/>
              <a:ahLst/>
              <a:cxnLst/>
              <a:rect l="l" t="t" r="r" b="b"/>
              <a:pathLst>
                <a:path w="145484" h="18819" extrusionOk="0">
                  <a:moveTo>
                    <a:pt x="145484" y="0"/>
                  </a:moveTo>
                  <a:lnTo>
                    <a:pt x="145484" y="18819"/>
                  </a:lnTo>
                  <a:lnTo>
                    <a:pt x="0" y="18819"/>
                  </a:lnTo>
                  <a:close/>
                </a:path>
              </a:pathLst>
            </a:custGeom>
            <a:solidFill>
              <a:srgbClr val="00B47E">
                <a:alpha val="83460"/>
              </a:srgbClr>
            </a:solidFill>
            <a:ln>
              <a:noFill/>
            </a:ln>
          </p:spPr>
          <p:txBody>
            <a:bodyPr/>
            <a:lstStyle/>
            <a:p>
              <a:endParaRPr lang="ja-JP" altLang="en-US" sz="1800"/>
            </a:p>
          </p:txBody>
        </p:sp>
        <p:sp>
          <p:nvSpPr>
            <p:cNvPr id="59" name="Google Shape;59;p7"/>
            <p:cNvSpPr/>
            <p:nvPr/>
          </p:nvSpPr>
          <p:spPr>
            <a:xfrm>
              <a:off x="751911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D8">
                <a:alpha val="81150"/>
              </a:srgbClr>
            </a:solidFill>
            <a:ln>
              <a:noFill/>
            </a:ln>
          </p:spPr>
          <p:txBody>
            <a:bodyPr/>
            <a:lstStyle/>
            <a:p>
              <a:endParaRPr lang="ja-JP" altLang="en-US"/>
            </a:p>
          </p:txBody>
        </p:sp>
        <p:sp>
          <p:nvSpPr>
            <p:cNvPr id="56" name="Google Shape;56;p7"/>
            <p:cNvSpPr/>
            <p:nvPr/>
          </p:nvSpPr>
          <p:spPr>
            <a:xfrm>
              <a:off x="-838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D8">
                <a:alpha val="80784"/>
              </a:srgbClr>
            </a:solidFill>
            <a:ln>
              <a:noFill/>
            </a:ln>
          </p:spPr>
          <p:txBody>
            <a:bodyPr/>
            <a:lstStyle/>
            <a:p>
              <a:endParaRPr lang="ja-JP" altLang="en-US"/>
            </a:p>
          </p:txBody>
        </p:sp>
      </p:grpSp>
      <p:sp>
        <p:nvSpPr>
          <p:cNvPr id="3" name="三角形 2">
            <a:extLst>
              <a:ext uri="{FF2B5EF4-FFF2-40B4-BE49-F238E27FC236}">
                <a16:creationId xmlns:a16="http://schemas.microsoft.com/office/drawing/2014/main" id="{985C8CED-E1BB-5F4F-9598-CBE8646EF2D8}"/>
              </a:ext>
            </a:extLst>
          </p:cNvPr>
          <p:cNvSpPr/>
          <p:nvPr userDrawn="1"/>
        </p:nvSpPr>
        <p:spPr>
          <a:xfrm rot="10800000">
            <a:off x="2295096" y="-14672"/>
            <a:ext cx="6255445" cy="1169127"/>
          </a:xfrm>
          <a:prstGeom prst="triangle">
            <a:avLst>
              <a:gd name="adj" fmla="val 23135"/>
            </a:avLst>
          </a:prstGeom>
          <a:solidFill>
            <a:srgbClr val="00B47E">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Clr>
                <a:srgbClr val="22554B"/>
              </a:buClr>
              <a:buSzPts val="1400"/>
              <a:buFont typeface="Wingdings" pitchFamily="2" charset="2"/>
              <a:buChar char="n"/>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Clr>
                <a:srgbClr val="22554B"/>
              </a:buClr>
              <a:buSzPts val="1400"/>
              <a:buFont typeface="Wingdings" pitchFamily="2" charset="2"/>
              <a:buChar char="n"/>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Clr>
                <a:srgbClr val="22554B"/>
              </a:buClr>
              <a:buSzPts val="1400"/>
              <a:buFont typeface="Wingdings" pitchFamily="2" charset="2"/>
              <a:buChar char="n"/>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pic>
        <p:nvPicPr>
          <p:cNvPr id="14" name="図 13">
            <a:extLst>
              <a:ext uri="{FF2B5EF4-FFF2-40B4-BE49-F238E27FC236}">
                <a16:creationId xmlns:a16="http://schemas.microsoft.com/office/drawing/2014/main" id="{3BFF3447-E564-9C4A-9A61-7E2E6AF60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7" y="323419"/>
            <a:ext cx="621463" cy="194787"/>
          </a:xfrm>
          <a:prstGeom prst="rect">
            <a:avLst/>
          </a:prstGeom>
        </p:spPr>
      </p:pic>
    </p:spTree>
    <p:extLst>
      <p:ext uri="{BB962C8B-B14F-4D97-AF65-F5344CB8AC3E}">
        <p14:creationId xmlns:p14="http://schemas.microsoft.com/office/powerpoint/2010/main" val="274311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905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ABE3D8"/>
        </a:solidFill>
        <a:effectLst/>
      </p:bgPr>
    </p:bg>
    <p:spTree>
      <p:nvGrpSpPr>
        <p:cNvPr id="1" name="Shape 9"/>
        <p:cNvGrpSpPr/>
        <p:nvPr/>
      </p:nvGrpSpPr>
      <p:grpSpPr>
        <a:xfrm>
          <a:off x="0" y="0"/>
          <a:ext cx="0" cy="0"/>
          <a:chOff x="0" y="0"/>
          <a:chExt cx="0" cy="0"/>
        </a:xfrm>
      </p:grpSpPr>
      <p:sp>
        <p:nvSpPr>
          <p:cNvPr id="10" name="Google Shape;10;p2"/>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B47E">
              <a:alpha val="92157"/>
            </a:srgbClr>
          </a:solidFill>
          <a:ln>
            <a:noFill/>
          </a:ln>
        </p:spPr>
        <p:txBody>
          <a:bodyPr/>
          <a:lstStyle/>
          <a:p>
            <a:endParaRPr lang="ja-JP" altLang="en-US" sz="1800"/>
          </a:p>
        </p:txBody>
      </p:sp>
      <p:sp>
        <p:nvSpPr>
          <p:cNvPr id="11" name="Google Shape;11;p2"/>
          <p:cNvSpPr/>
          <p:nvPr/>
        </p:nvSpPr>
        <p:spPr>
          <a:xfrm>
            <a:off x="-5900" y="759982"/>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B47E">
              <a:alpha val="43922"/>
            </a:srgbClr>
          </a:solidFill>
          <a:ln>
            <a:noFill/>
          </a:ln>
        </p:spPr>
      </p:sp>
      <p:sp>
        <p:nvSpPr>
          <p:cNvPr id="12" name="Google Shape;12;p2"/>
          <p:cNvSpPr/>
          <p:nvPr/>
        </p:nvSpPr>
        <p:spPr>
          <a:xfrm>
            <a:off x="1" y="1316810"/>
            <a:ext cx="9156075" cy="3032418"/>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5648">
              <a:alpha val="94000"/>
            </a:srgbClr>
          </a:solidFill>
          <a:ln>
            <a:noFill/>
          </a:ln>
        </p:spPr>
      </p:sp>
      <p:sp>
        <p:nvSpPr>
          <p:cNvPr id="13" name="Google Shape;13;p2"/>
          <p:cNvSpPr txBox="1">
            <a:spLocks noGrp="1"/>
          </p:cNvSpPr>
          <p:nvPr>
            <p:ph type="ctrTitle"/>
          </p:nvPr>
        </p:nvSpPr>
        <p:spPr>
          <a:xfrm>
            <a:off x="1719025" y="1991825"/>
            <a:ext cx="5706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4" name="図 13">
            <a:extLst>
              <a:ext uri="{FF2B5EF4-FFF2-40B4-BE49-F238E27FC236}">
                <a16:creationId xmlns:a16="http://schemas.microsoft.com/office/drawing/2014/main" id="{ABD7B9F8-7574-E542-B36A-48065D18B6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87587" y="323419"/>
            <a:ext cx="621463" cy="194787"/>
          </a:xfrm>
          <a:prstGeom prst="rect">
            <a:avLst/>
          </a:prstGeom>
        </p:spPr>
      </p:pic>
    </p:spTree>
    <p:extLst>
      <p:ext uri="{BB962C8B-B14F-4D97-AF65-F5344CB8AC3E}">
        <p14:creationId xmlns:p14="http://schemas.microsoft.com/office/powerpoint/2010/main" val="2712339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lvl="0">
              <a:buNone/>
              <a:defRPr sz="1200">
                <a:solidFill>
                  <a:srgbClr val="00AE9D"/>
                </a:solidFill>
                <a:latin typeface="Karla"/>
                <a:ea typeface="Karla"/>
                <a:cs typeface="Karla"/>
                <a:sym typeface="Karla"/>
              </a:defRPr>
            </a:lvl1pPr>
            <a:lvl2pPr lvl="1">
              <a:buNone/>
              <a:defRPr sz="1200">
                <a:solidFill>
                  <a:srgbClr val="00AE9D"/>
                </a:solidFill>
                <a:latin typeface="Karla"/>
                <a:ea typeface="Karla"/>
                <a:cs typeface="Karla"/>
                <a:sym typeface="Karla"/>
              </a:defRPr>
            </a:lvl2pPr>
            <a:lvl3pPr lvl="2">
              <a:buNone/>
              <a:defRPr sz="1200">
                <a:solidFill>
                  <a:srgbClr val="00AE9D"/>
                </a:solidFill>
                <a:latin typeface="Karla"/>
                <a:ea typeface="Karla"/>
                <a:cs typeface="Karla"/>
                <a:sym typeface="Karla"/>
              </a:defRPr>
            </a:lvl3pPr>
            <a:lvl4pPr lvl="3">
              <a:buNone/>
              <a:defRPr sz="1200">
                <a:solidFill>
                  <a:srgbClr val="00AE9D"/>
                </a:solidFill>
                <a:latin typeface="Karla"/>
                <a:ea typeface="Karla"/>
                <a:cs typeface="Karla"/>
                <a:sym typeface="Karla"/>
              </a:defRPr>
            </a:lvl4pPr>
            <a:lvl5pPr lvl="4">
              <a:buNone/>
              <a:defRPr sz="1200">
                <a:solidFill>
                  <a:srgbClr val="00AE9D"/>
                </a:solidFill>
                <a:latin typeface="Karla"/>
                <a:ea typeface="Karla"/>
                <a:cs typeface="Karla"/>
                <a:sym typeface="Karla"/>
              </a:defRPr>
            </a:lvl5pPr>
            <a:lvl6pPr lvl="5">
              <a:buNone/>
              <a:defRPr sz="1200">
                <a:solidFill>
                  <a:srgbClr val="00AE9D"/>
                </a:solidFill>
                <a:latin typeface="Karla"/>
                <a:ea typeface="Karla"/>
                <a:cs typeface="Karla"/>
                <a:sym typeface="Karla"/>
              </a:defRPr>
            </a:lvl6pPr>
            <a:lvl7pPr lvl="6">
              <a:buNone/>
              <a:defRPr sz="1200">
                <a:solidFill>
                  <a:srgbClr val="00AE9D"/>
                </a:solidFill>
                <a:latin typeface="Karla"/>
                <a:ea typeface="Karla"/>
                <a:cs typeface="Karla"/>
                <a:sym typeface="Karla"/>
              </a:defRPr>
            </a:lvl7pPr>
            <a:lvl8pPr lvl="7">
              <a:buNone/>
              <a:defRPr sz="1200">
                <a:solidFill>
                  <a:srgbClr val="00AE9D"/>
                </a:solidFill>
                <a:latin typeface="Karla"/>
                <a:ea typeface="Karla"/>
                <a:cs typeface="Karla"/>
                <a:sym typeface="Karla"/>
              </a:defRPr>
            </a:lvl8pPr>
            <a:lvl9pPr lvl="8">
              <a:buNone/>
              <a:defRPr sz="1200">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6"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03564A"/>
        </a:buClr>
        <a:buFont typeface="Wingdings" pitchFamily="2" charset="2"/>
        <a:buChar char="n"/>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9EF3AB0-BDBB-4A57-B5A1-DBE73AEFAE7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3D8A6D3-CBFD-4757-B959-BD5C40430C4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A8932A-8F41-4993-BBAC-FDE11D61049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C97A18-E7BC-40FD-A1CF-46223EB9EF6E}" type="datetimeFigureOut">
              <a:rPr kumimoji="1" lang="ja-JP" altLang="en-US" smtClean="0"/>
              <a:t>2026/6/23</a:t>
            </a:fld>
            <a:endParaRPr kumimoji="1" lang="ja-JP" altLang="en-US"/>
          </a:p>
        </p:txBody>
      </p:sp>
      <p:sp>
        <p:nvSpPr>
          <p:cNvPr id="5" name="フッター プレースホルダー 4">
            <a:extLst>
              <a:ext uri="{FF2B5EF4-FFF2-40B4-BE49-F238E27FC236}">
                <a16:creationId xmlns:a16="http://schemas.microsoft.com/office/drawing/2014/main" id="{0187FF1F-D812-4A66-AECF-4A897ED924E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98E8F0F-A1E4-4790-89E3-0227E4ADF5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FF5526B-96B1-4FBE-A401-197697F08A5E}" type="slidenum">
              <a:rPr kumimoji="1" lang="ja-JP" altLang="en-US" smtClean="0"/>
              <a:t>‹#›</a:t>
            </a:fld>
            <a:endParaRPr kumimoji="1" lang="ja-JP" altLang="en-US"/>
          </a:p>
        </p:txBody>
      </p:sp>
    </p:spTree>
    <p:extLst>
      <p:ext uri="{BB962C8B-B14F-4D97-AF65-F5344CB8AC3E}">
        <p14:creationId xmlns:p14="http://schemas.microsoft.com/office/powerpoint/2010/main" val="40621893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8" r:id="rId3"/>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lvl="0">
              <a:buNone/>
              <a:defRPr sz="1200">
                <a:solidFill>
                  <a:srgbClr val="00AE9D"/>
                </a:solidFill>
                <a:latin typeface="Karla"/>
                <a:ea typeface="Karla"/>
                <a:cs typeface="Karla"/>
                <a:sym typeface="Karla"/>
              </a:defRPr>
            </a:lvl1pPr>
            <a:lvl2pPr lvl="1">
              <a:buNone/>
              <a:defRPr sz="1200">
                <a:solidFill>
                  <a:srgbClr val="00AE9D"/>
                </a:solidFill>
                <a:latin typeface="Karla"/>
                <a:ea typeface="Karla"/>
                <a:cs typeface="Karla"/>
                <a:sym typeface="Karla"/>
              </a:defRPr>
            </a:lvl2pPr>
            <a:lvl3pPr lvl="2">
              <a:buNone/>
              <a:defRPr sz="1200">
                <a:solidFill>
                  <a:srgbClr val="00AE9D"/>
                </a:solidFill>
                <a:latin typeface="Karla"/>
                <a:ea typeface="Karla"/>
                <a:cs typeface="Karla"/>
                <a:sym typeface="Karla"/>
              </a:defRPr>
            </a:lvl3pPr>
            <a:lvl4pPr lvl="3">
              <a:buNone/>
              <a:defRPr sz="1200">
                <a:solidFill>
                  <a:srgbClr val="00AE9D"/>
                </a:solidFill>
                <a:latin typeface="Karla"/>
                <a:ea typeface="Karla"/>
                <a:cs typeface="Karla"/>
                <a:sym typeface="Karla"/>
              </a:defRPr>
            </a:lvl4pPr>
            <a:lvl5pPr lvl="4">
              <a:buNone/>
              <a:defRPr sz="1200">
                <a:solidFill>
                  <a:srgbClr val="00AE9D"/>
                </a:solidFill>
                <a:latin typeface="Karla"/>
                <a:ea typeface="Karla"/>
                <a:cs typeface="Karla"/>
                <a:sym typeface="Karla"/>
              </a:defRPr>
            </a:lvl5pPr>
            <a:lvl6pPr lvl="5">
              <a:buNone/>
              <a:defRPr sz="1200">
                <a:solidFill>
                  <a:srgbClr val="00AE9D"/>
                </a:solidFill>
                <a:latin typeface="Karla"/>
                <a:ea typeface="Karla"/>
                <a:cs typeface="Karla"/>
                <a:sym typeface="Karla"/>
              </a:defRPr>
            </a:lvl6pPr>
            <a:lvl7pPr lvl="6">
              <a:buNone/>
              <a:defRPr sz="1200">
                <a:solidFill>
                  <a:srgbClr val="00AE9D"/>
                </a:solidFill>
                <a:latin typeface="Karla"/>
                <a:ea typeface="Karla"/>
                <a:cs typeface="Karla"/>
                <a:sym typeface="Karla"/>
              </a:defRPr>
            </a:lvl7pPr>
            <a:lvl8pPr lvl="7">
              <a:buNone/>
              <a:defRPr sz="1200">
                <a:solidFill>
                  <a:srgbClr val="00AE9D"/>
                </a:solidFill>
                <a:latin typeface="Karla"/>
                <a:ea typeface="Karla"/>
                <a:cs typeface="Karla"/>
                <a:sym typeface="Karla"/>
              </a:defRPr>
            </a:lvl8pPr>
            <a:lvl9pPr lvl="8">
              <a:buNone/>
              <a:defRPr sz="1200">
                <a:solidFill>
                  <a:srgbClr val="00AE9D"/>
                </a:solidFill>
                <a:latin typeface="Karla"/>
                <a:ea typeface="Karla"/>
                <a:cs typeface="Karla"/>
                <a:sym typeface="Karl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680603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a:lnSpc>
          <a:spcPct val="100000"/>
        </a:lnSpc>
        <a:spcBef>
          <a:spcPts val="0"/>
        </a:spcBef>
        <a:spcAft>
          <a:spcPts val="0"/>
        </a:spcAft>
        <a:buClr>
          <a:srgbClr val="03564A"/>
        </a:buClr>
        <a:buFont typeface="Wingdings" pitchFamily="2" charset="2"/>
        <a:buChar char="n"/>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png"/><Relationship Id="rId3" Type="http://schemas.openxmlformats.org/officeDocument/2006/relationships/image" Target="../media/image45.jpeg"/><Relationship Id="rId21" Type="http://schemas.openxmlformats.org/officeDocument/2006/relationships/image" Target="../media/image63.pn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9.png"/><Relationship Id="rId2" Type="http://schemas.openxmlformats.org/officeDocument/2006/relationships/notesSlide" Target="../notesSlides/notesSlide14.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png"/><Relationship Id="rId2" Type="http://schemas.openxmlformats.org/officeDocument/2006/relationships/image" Target="../media/image65.jpeg"/><Relationship Id="rId16"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pn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1"/>
          <p:cNvSpPr txBox="1">
            <a:spLocks noGrp="1"/>
          </p:cNvSpPr>
          <p:nvPr>
            <p:ph type="ctrTitle"/>
          </p:nvPr>
        </p:nvSpPr>
        <p:spPr>
          <a:xfrm>
            <a:off x="394447" y="1267385"/>
            <a:ext cx="8157882" cy="2608730"/>
          </a:xfrm>
          <a:prstGeom prst="rect">
            <a:avLst/>
          </a:prstGeom>
        </p:spPr>
        <p:txBody>
          <a:bodyPr spcFirstLastPara="1" wrap="square" lIns="91425" tIns="91425" rIns="91425" bIns="91425" anchor="ctr" anchorCtr="0">
            <a:noAutofit/>
          </a:bodyPr>
          <a:lstStyle/>
          <a:p>
            <a:pPr lvl="0"/>
            <a:r>
              <a:rPr lang="ja-JP" altLang="en-US" sz="2400">
                <a:latin typeface="+mn-lt"/>
                <a:ea typeface="Meiryo"/>
              </a:rPr>
              <a:t>一般社団法人</a:t>
            </a:r>
            <a:br>
              <a:rPr lang="en-US" altLang="ja-JP" sz="2400">
                <a:latin typeface="+mn-lt"/>
                <a:ea typeface="Meiryo" panose="020B0604030504040204" pitchFamily="34" charset="-128"/>
              </a:rPr>
            </a:br>
            <a:r>
              <a:rPr lang="ja-JP" altLang="en-US" sz="2400">
                <a:latin typeface="+mn-lt"/>
                <a:ea typeface="Meiryo"/>
              </a:rPr>
              <a:t>日本コンピュータシステム販売店協会</a:t>
            </a:r>
            <a:br>
              <a:rPr lang="en-US" altLang="ja-JP" sz="3200">
                <a:latin typeface="+mn-lt"/>
                <a:ea typeface="Meiryo" panose="020B0604030504040204" pitchFamily="34" charset="-128"/>
              </a:rPr>
            </a:br>
            <a:br>
              <a:rPr lang="en-US" altLang="ja-JP" sz="3200" b="0">
                <a:latin typeface="+mn-lt"/>
                <a:ea typeface="Meiryo" panose="020B0604030504040204" pitchFamily="34" charset="-128"/>
              </a:rPr>
            </a:br>
            <a:r>
              <a:rPr lang="ja-JP" altLang="en-US">
                <a:latin typeface="Arial"/>
                <a:ea typeface="Meiryo"/>
                <a:cs typeface="Arial"/>
              </a:rPr>
              <a:t>入会のご案内</a:t>
            </a:r>
          </a:p>
        </p:txBody>
      </p:sp>
      <p:sp>
        <p:nvSpPr>
          <p:cNvPr id="2" name="テキスト ボックス 1">
            <a:extLst>
              <a:ext uri="{FF2B5EF4-FFF2-40B4-BE49-F238E27FC236}">
                <a16:creationId xmlns:a16="http://schemas.microsoft.com/office/drawing/2014/main" id="{46480032-D250-130E-3256-E763E5FF4DFA}"/>
              </a:ext>
            </a:extLst>
          </p:cNvPr>
          <p:cNvSpPr txBox="1"/>
          <p:nvPr/>
        </p:nvSpPr>
        <p:spPr>
          <a:xfrm>
            <a:off x="7315201" y="4789586"/>
            <a:ext cx="2324100" cy="276999"/>
          </a:xfrm>
          <a:prstGeom prst="rect">
            <a:avLst/>
          </a:prstGeom>
          <a:noFill/>
        </p:spPr>
        <p:txBody>
          <a:bodyPr wrap="square" rtlCol="0">
            <a:spAutoFit/>
          </a:bodyPr>
          <a:lstStyle/>
          <a:p>
            <a:r>
              <a:rPr kumimoji="1" lang="ja-JP" altLang="en-US" sz="1200" dirty="0"/>
              <a:t>更新日：</a:t>
            </a:r>
            <a:r>
              <a:rPr kumimoji="1" lang="en-US" altLang="ja-JP" sz="1200" dirty="0"/>
              <a:t>2026</a:t>
            </a:r>
            <a:r>
              <a:rPr kumimoji="1" lang="ja-JP" altLang="en-US" sz="1200" dirty="0"/>
              <a:t>年</a:t>
            </a:r>
            <a:r>
              <a:rPr kumimoji="1" lang="en-US" altLang="ja-JP" sz="1200" dirty="0"/>
              <a:t>6</a:t>
            </a:r>
            <a:r>
              <a:rPr kumimoji="1" lang="ja-JP" altLang="en-US" sz="1200" dirty="0"/>
              <a:t>月</a:t>
            </a:r>
            <a:r>
              <a:rPr kumimoji="1" lang="en-US" altLang="ja-JP" sz="1200" dirty="0"/>
              <a:t>24</a:t>
            </a:r>
            <a:r>
              <a:rPr kumimoji="1" lang="ja-JP" altLang="en-US" sz="1200" dirty="0"/>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10</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387169" y="1037225"/>
            <a:ext cx="4572000" cy="923330"/>
          </a:xfrm>
          <a:prstGeom prst="rect">
            <a:avLst/>
          </a:prstGeom>
          <a:noFill/>
        </p:spPr>
        <p:txBody>
          <a:bodyPr wrap="square" rtlCol="0">
            <a:spAutoFit/>
          </a:bodyPr>
          <a:lstStyle/>
          <a:p>
            <a:pPr defTabSz="685800">
              <a:buClrTx/>
            </a:pPr>
            <a:r>
              <a:rPr kumimoji="1" lang="ja-JP" altLang="en-US" sz="2400" b="1" kern="1200" dirty="0">
                <a:solidFill>
                  <a:srgbClr val="004C52"/>
                </a:solidFill>
                <a:latin typeface="Meiryo" panose="020B0604030504040204" pitchFamily="34" charset="-128"/>
                <a:ea typeface="Meiryo" panose="020B0604030504040204" pitchFamily="34" charset="-128"/>
                <a:cs typeface="+mn-cs"/>
              </a:rPr>
              <a:t>新入社員セミナー</a:t>
            </a:r>
            <a:r>
              <a:rPr kumimoji="1" lang="ja-JP" altLang="en-US" sz="1800" kern="1200" dirty="0">
                <a:solidFill>
                  <a:srgbClr val="004C52"/>
                </a:solidFill>
                <a:latin typeface="Meiryo" panose="020B0604030504040204" pitchFamily="34" charset="-128"/>
                <a:ea typeface="Meiryo" panose="020B0604030504040204" pitchFamily="34" charset="-128"/>
                <a:cs typeface="+mn-cs"/>
              </a:rPr>
              <a:t>（年</a:t>
            </a:r>
            <a:r>
              <a:rPr kumimoji="1" lang="en-US" altLang="ja-JP" sz="1800" kern="1200" dirty="0">
                <a:solidFill>
                  <a:srgbClr val="004C52"/>
                </a:solidFill>
                <a:latin typeface="Meiryo" panose="020B0604030504040204" pitchFamily="34" charset="-128"/>
                <a:ea typeface="Meiryo" panose="020B0604030504040204" pitchFamily="34" charset="-128"/>
                <a:cs typeface="+mn-cs"/>
              </a:rPr>
              <a:t>1</a:t>
            </a:r>
            <a:r>
              <a:rPr kumimoji="1" lang="ja-JP" altLang="en-US" sz="1800" kern="1200" dirty="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dirty="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dirty="0">
                <a:solidFill>
                  <a:srgbClr val="004C52"/>
                </a:solidFill>
                <a:latin typeface="Meiryo" panose="020B0604030504040204" pitchFamily="34" charset="-128"/>
                <a:ea typeface="Meiryo" panose="020B0604030504040204" pitchFamily="34" charset="-128"/>
                <a:cs typeface="+mn-cs"/>
              </a:rPr>
              <a:t>会員各社の新入社員</a:t>
            </a:r>
            <a:r>
              <a:rPr kumimoji="1" lang="en-US" altLang="ja-JP" sz="1500" kern="1200" dirty="0">
                <a:solidFill>
                  <a:srgbClr val="004C52"/>
                </a:solidFill>
                <a:latin typeface="Meiryo" panose="020B0604030504040204" pitchFamily="34" charset="-128"/>
                <a:ea typeface="Meiryo" panose="020B0604030504040204" pitchFamily="34" charset="-128"/>
                <a:cs typeface="+mn-cs"/>
              </a:rPr>
              <a:t>1,600</a:t>
            </a:r>
            <a:r>
              <a:rPr kumimoji="1" lang="ja-JP" altLang="en-US" sz="1500" kern="1200" dirty="0">
                <a:solidFill>
                  <a:srgbClr val="004C52"/>
                </a:solidFill>
                <a:latin typeface="Meiryo" panose="020B0604030504040204" pitchFamily="34" charset="-128"/>
                <a:ea typeface="Meiryo" panose="020B0604030504040204" pitchFamily="34" charset="-128"/>
                <a:cs typeface="+mn-cs"/>
              </a:rPr>
              <a:t>人以上が参加し、</a:t>
            </a:r>
            <a:endParaRPr kumimoji="1" lang="en-US" altLang="ja-JP" sz="1500" kern="1200" dirty="0">
              <a:solidFill>
                <a:srgbClr val="004C52"/>
              </a:solidFill>
              <a:latin typeface="Meiryo" panose="020B0604030504040204" pitchFamily="34" charset="-128"/>
              <a:ea typeface="Meiryo" panose="020B0604030504040204" pitchFamily="34" charset="-128"/>
              <a:cs typeface="+mn-cs"/>
            </a:endParaRPr>
          </a:p>
          <a:p>
            <a:pPr defTabSz="685800">
              <a:buClrTx/>
            </a:pPr>
            <a:r>
              <a:rPr kumimoji="1" lang="en-US" altLang="ja-JP" sz="1500" kern="1200" dirty="0">
                <a:solidFill>
                  <a:srgbClr val="004C52"/>
                </a:solidFill>
                <a:latin typeface="Meiryo" panose="020B0604030504040204" pitchFamily="34" charset="-128"/>
                <a:ea typeface="Meiryo" panose="020B0604030504040204" pitchFamily="34" charset="-128"/>
                <a:cs typeface="+mn-cs"/>
              </a:rPr>
              <a:t>IT</a:t>
            </a:r>
            <a:r>
              <a:rPr kumimoji="1" lang="ja-JP" altLang="en-US" sz="1500" kern="1200" dirty="0">
                <a:solidFill>
                  <a:srgbClr val="004C52"/>
                </a:solidFill>
                <a:latin typeface="Meiryo" panose="020B0604030504040204" pitchFamily="34" charset="-128"/>
                <a:ea typeface="Meiryo" panose="020B0604030504040204" pitchFamily="34" charset="-128"/>
                <a:cs typeface="+mn-cs"/>
              </a:rPr>
              <a:t>業界の著名経営者の講演によるセミナーです</a:t>
            </a:r>
            <a:endParaRPr kumimoji="1" lang="en-US" altLang="ja-JP" sz="1500" kern="1200" dirty="0">
              <a:solidFill>
                <a:srgbClr val="004C52"/>
              </a:solidFill>
              <a:latin typeface="Meiryo" panose="020B0604030504040204" pitchFamily="34" charset="-128"/>
              <a:ea typeface="Meiryo" panose="020B0604030504040204" pitchFamily="34" charset="-128"/>
              <a:cs typeface="+mn-cs"/>
            </a:endParaRPr>
          </a:p>
        </p:txBody>
      </p:sp>
      <p:sp>
        <p:nvSpPr>
          <p:cNvPr id="7" name="テキスト ボックス 6">
            <a:extLst>
              <a:ext uri="{FF2B5EF4-FFF2-40B4-BE49-F238E27FC236}">
                <a16:creationId xmlns:a16="http://schemas.microsoft.com/office/drawing/2014/main" id="{9B7C2321-0CD9-CA45-B6FB-B5C60C7A9A3E}"/>
              </a:ext>
            </a:extLst>
          </p:cNvPr>
          <p:cNvSpPr txBox="1"/>
          <p:nvPr/>
        </p:nvSpPr>
        <p:spPr>
          <a:xfrm>
            <a:off x="7295041" y="1337147"/>
            <a:ext cx="1848959" cy="415498"/>
          </a:xfrm>
          <a:prstGeom prst="rect">
            <a:avLst/>
          </a:prstGeom>
          <a:noFill/>
        </p:spPr>
        <p:txBody>
          <a:bodyPr wrap="square" rtlCol="0">
            <a:spAutoFit/>
          </a:bodyPr>
          <a:lstStyle/>
          <a:p>
            <a:pPr algn="r" defTabSz="685800">
              <a:buClrTx/>
            </a:pPr>
            <a:r>
              <a:rPr kumimoji="1" lang="ja-JP" altLang="en-US" sz="1050" kern="1200">
                <a:latin typeface="Meiryo" panose="020B0604030504040204" pitchFamily="34" charset="-128"/>
                <a:ea typeface="Meiryo" panose="020B0604030504040204" pitchFamily="34" charset="-128"/>
                <a:cs typeface="+mn-cs"/>
              </a:rPr>
              <a:t> 大塚名誉会長、林会長対談</a:t>
            </a:r>
            <a:endParaRPr kumimoji="1" lang="en-US" altLang="ja-JP" sz="1050" kern="1200">
              <a:latin typeface="Meiryo" panose="020B0604030504040204" pitchFamily="34" charset="-128"/>
              <a:ea typeface="Meiryo" panose="020B0604030504040204" pitchFamily="34" charset="-128"/>
              <a:cs typeface="+mn-cs"/>
            </a:endParaRPr>
          </a:p>
          <a:p>
            <a:pPr algn="r" defTabSz="685800">
              <a:buClrTx/>
            </a:pPr>
            <a:r>
              <a:rPr kumimoji="1" lang="ja-JP" altLang="en-US" sz="1050" kern="1200">
                <a:latin typeface="Meiryo" panose="020B0604030504040204" pitchFamily="34" charset="-128"/>
                <a:ea typeface="Meiryo" panose="020B0604030504040204" pitchFamily="34" charset="-128"/>
                <a:cs typeface="+mn-cs"/>
              </a:rPr>
              <a:t>（</a:t>
            </a:r>
            <a:r>
              <a:rPr kumimoji="1" lang="en-US" altLang="ja-JP" sz="1050" kern="1200">
                <a:latin typeface="Meiryo" panose="020B0604030504040204" pitchFamily="34" charset="-128"/>
                <a:ea typeface="Meiryo" panose="020B0604030504040204" pitchFamily="34" charset="-128"/>
                <a:cs typeface="+mn-cs"/>
              </a:rPr>
              <a:t>2023</a:t>
            </a:r>
            <a:r>
              <a:rPr kumimoji="1" lang="ja-JP" altLang="en-US" sz="1050" kern="1200">
                <a:latin typeface="Meiryo" panose="020B0604030504040204" pitchFamily="34" charset="-128"/>
                <a:ea typeface="Meiryo" panose="020B0604030504040204" pitchFamily="34" charset="-128"/>
                <a:cs typeface="+mn-cs"/>
              </a:rPr>
              <a:t>年</a:t>
            </a:r>
            <a:r>
              <a:rPr kumimoji="1" lang="en-US" altLang="ja-JP" sz="1050" kern="1200">
                <a:latin typeface="Meiryo" panose="020B0604030504040204" pitchFamily="34" charset="-128"/>
                <a:ea typeface="Meiryo" panose="020B0604030504040204" pitchFamily="34" charset="-128"/>
                <a:cs typeface="+mn-cs"/>
              </a:rPr>
              <a:t>4</a:t>
            </a:r>
            <a:r>
              <a:rPr kumimoji="1" lang="ja-JP" altLang="en-US" sz="1050" kern="1200">
                <a:latin typeface="Meiryo" panose="020B0604030504040204" pitchFamily="34" charset="-128"/>
                <a:ea typeface="Meiryo" panose="020B0604030504040204" pitchFamily="34" charset="-128"/>
                <a:cs typeface="+mn-cs"/>
              </a:rPr>
              <a:t>月）</a:t>
            </a:r>
          </a:p>
        </p:txBody>
      </p:sp>
      <p:grpSp>
        <p:nvGrpSpPr>
          <p:cNvPr id="14" name="グループ化 13">
            <a:extLst>
              <a:ext uri="{FF2B5EF4-FFF2-40B4-BE49-F238E27FC236}">
                <a16:creationId xmlns:a16="http://schemas.microsoft.com/office/drawing/2014/main" id="{FD487FD9-650F-6E45-A0E2-2C8BB9B818D1}"/>
              </a:ext>
            </a:extLst>
          </p:cNvPr>
          <p:cNvGrpSpPr/>
          <p:nvPr/>
        </p:nvGrpSpPr>
        <p:grpSpPr>
          <a:xfrm>
            <a:off x="387170" y="217112"/>
            <a:ext cx="713781" cy="713781"/>
            <a:chOff x="221022" y="3839721"/>
            <a:chExt cx="939800" cy="939800"/>
          </a:xfrm>
        </p:grpSpPr>
        <p:sp>
          <p:nvSpPr>
            <p:cNvPr id="15" name="円/楕円 14">
              <a:extLst>
                <a:ext uri="{FF2B5EF4-FFF2-40B4-BE49-F238E27FC236}">
                  <a16:creationId xmlns:a16="http://schemas.microsoft.com/office/drawing/2014/main" id="{B5618121-DB82-A445-889A-D539DB6B1E40}"/>
                </a:ext>
                <a:ext uri="{C183D7F6-B498-43B3-948B-1728B52AA6E4}">
                  <adec:decorative xmlns:adec="http://schemas.microsoft.com/office/drawing/2017/decorative" val="1"/>
                </a:ext>
              </a:extLst>
            </p:cNvPr>
            <p:cNvSpPr/>
            <p:nvPr/>
          </p:nvSpPr>
          <p:spPr>
            <a:xfrm>
              <a:off x="221022" y="3839721"/>
              <a:ext cx="939800" cy="939800"/>
            </a:xfrm>
            <a:prstGeom prst="ellipse">
              <a:avLst/>
            </a:prstGeom>
            <a:solidFill>
              <a:srgbClr val="009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grpSp>
          <p:nvGrpSpPr>
            <p:cNvPr id="16" name="Google Shape;541;p37">
              <a:extLst>
                <a:ext uri="{FF2B5EF4-FFF2-40B4-BE49-F238E27FC236}">
                  <a16:creationId xmlns:a16="http://schemas.microsoft.com/office/drawing/2014/main" id="{8AF72A52-C24F-3840-B7C4-5F55E06947F8}"/>
                </a:ext>
              </a:extLst>
            </p:cNvPr>
            <p:cNvGrpSpPr/>
            <p:nvPr/>
          </p:nvGrpSpPr>
          <p:grpSpPr>
            <a:xfrm>
              <a:off x="498196" y="4080412"/>
              <a:ext cx="370769" cy="483272"/>
              <a:chOff x="2624850" y="4296000"/>
              <a:chExt cx="380400" cy="495825"/>
            </a:xfrm>
            <a:solidFill>
              <a:schemeClr val="bg1"/>
            </a:solidFill>
          </p:grpSpPr>
          <p:sp>
            <p:nvSpPr>
              <p:cNvPr id="17" name="Google Shape;542;p37">
                <a:extLst>
                  <a:ext uri="{FF2B5EF4-FFF2-40B4-BE49-F238E27FC236}">
                    <a16:creationId xmlns:a16="http://schemas.microsoft.com/office/drawing/2014/main" id="{5FE95E19-D07F-E74C-8DDA-E0751D638274}"/>
                  </a:ext>
                </a:extLst>
              </p:cNvPr>
              <p:cNvSpPr/>
              <p:nvPr/>
            </p:nvSpPr>
            <p:spPr>
              <a:xfrm>
                <a:off x="2845875" y="4296000"/>
                <a:ext cx="126425" cy="125800"/>
              </a:xfrm>
              <a:custGeom>
                <a:avLst/>
                <a:gdLst/>
                <a:ahLst/>
                <a:cxnLst/>
                <a:rect l="l" t="t" r="r" b="b"/>
                <a:pathLst>
                  <a:path w="5057" h="5032" extrusionOk="0">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18" name="Google Shape;543;p37">
                <a:extLst>
                  <a:ext uri="{FF2B5EF4-FFF2-40B4-BE49-F238E27FC236}">
                    <a16:creationId xmlns:a16="http://schemas.microsoft.com/office/drawing/2014/main" id="{E57F1545-F411-7442-BAF6-D8B4EF9C3DDF}"/>
                  </a:ext>
                </a:extLst>
              </p:cNvPr>
              <p:cNvSpPr/>
              <p:nvPr/>
            </p:nvSpPr>
            <p:spPr>
              <a:xfrm>
                <a:off x="2635850" y="4316150"/>
                <a:ext cx="369400" cy="475675"/>
              </a:xfrm>
              <a:custGeom>
                <a:avLst/>
                <a:gdLst/>
                <a:ahLst/>
                <a:cxnLst/>
                <a:rect l="l" t="t" r="r" b="b"/>
                <a:pathLst>
                  <a:path w="14776" h="19027" extrusionOk="0">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19" name="Google Shape;544;p37">
                <a:extLst>
                  <a:ext uri="{FF2B5EF4-FFF2-40B4-BE49-F238E27FC236}">
                    <a16:creationId xmlns:a16="http://schemas.microsoft.com/office/drawing/2014/main" id="{FF0C4734-3F6E-BE40-9D28-276576091689}"/>
                  </a:ext>
                </a:extLst>
              </p:cNvPr>
              <p:cNvSpPr/>
              <p:nvPr/>
            </p:nvSpPr>
            <p:spPr>
              <a:xfrm>
                <a:off x="2624850" y="4357675"/>
                <a:ext cx="171600" cy="171600"/>
              </a:xfrm>
              <a:custGeom>
                <a:avLst/>
                <a:gdLst/>
                <a:ahLst/>
                <a:cxnLst/>
                <a:rect l="l" t="t" r="r" b="b"/>
                <a:pathLst>
                  <a:path w="6864" h="6864" extrusionOk="0">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grpSp>
      </p:grpSp>
      <p:sp>
        <p:nvSpPr>
          <p:cNvPr id="20" name="Google Shape;196;p22">
            <a:extLst>
              <a:ext uri="{FF2B5EF4-FFF2-40B4-BE49-F238E27FC236}">
                <a16:creationId xmlns:a16="http://schemas.microsoft.com/office/drawing/2014/main" id="{604ADC4F-C0C8-D543-85E2-6CE7897F4E7C}"/>
              </a:ext>
            </a:extLst>
          </p:cNvPr>
          <p:cNvSpPr txBox="1">
            <a:spLocks/>
          </p:cNvSpPr>
          <p:nvPr/>
        </p:nvSpPr>
        <p:spPr>
          <a:xfrm>
            <a:off x="1100291" y="250409"/>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rPr>
              <a:t>人材の育成</a:t>
            </a:r>
          </a:p>
        </p:txBody>
      </p:sp>
      <p:sp>
        <p:nvSpPr>
          <p:cNvPr id="21" name="テキスト ボックス 20">
            <a:extLst>
              <a:ext uri="{FF2B5EF4-FFF2-40B4-BE49-F238E27FC236}">
                <a16:creationId xmlns:a16="http://schemas.microsoft.com/office/drawing/2014/main" id="{0B5CE2B9-A04D-4E4D-971A-ECF93C70AAE8}"/>
              </a:ext>
            </a:extLst>
          </p:cNvPr>
          <p:cNvSpPr txBox="1"/>
          <p:nvPr/>
        </p:nvSpPr>
        <p:spPr>
          <a:xfrm>
            <a:off x="387169" y="2026425"/>
            <a:ext cx="4572000" cy="923330"/>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管理職研修</a:t>
            </a:r>
            <a:r>
              <a:rPr kumimoji="1" lang="ja-JP" altLang="en-US" sz="1800" kern="1200">
                <a:solidFill>
                  <a:srgbClr val="004C52"/>
                </a:solidFill>
                <a:latin typeface="Meiryo" panose="020B0604030504040204" pitchFamily="34" charset="-128"/>
                <a:ea typeface="Meiryo" panose="020B0604030504040204" pitchFamily="34" charset="-128"/>
                <a:cs typeface="+mn-cs"/>
              </a:rPr>
              <a:t>（年</a:t>
            </a:r>
            <a:r>
              <a:rPr kumimoji="1" lang="en-US" altLang="ja-JP" sz="1800" kern="1200">
                <a:solidFill>
                  <a:srgbClr val="004C52"/>
                </a:solidFill>
                <a:latin typeface="Meiryo" panose="020B0604030504040204" pitchFamily="34" charset="-128"/>
                <a:ea typeface="Meiryo" panose="020B0604030504040204" pitchFamily="34" charset="-128"/>
                <a:cs typeface="+mn-cs"/>
              </a:rPr>
              <a:t>2</a:t>
            </a:r>
            <a:r>
              <a:rPr kumimoji="1" lang="ja-JP" altLang="en-US" sz="1800" kern="120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会員各社の管理職を対象に、組織を活性化させる</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方法や、リーダーシップを体験的に学ぶ研修会です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pic>
        <p:nvPicPr>
          <p:cNvPr id="24" name="図 23">
            <a:extLst>
              <a:ext uri="{FF2B5EF4-FFF2-40B4-BE49-F238E27FC236}">
                <a16:creationId xmlns:a16="http://schemas.microsoft.com/office/drawing/2014/main" id="{C4307E4C-2A4E-480A-AABA-C2AFA54478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194" y="1690536"/>
            <a:ext cx="2148014" cy="1764241"/>
          </a:xfrm>
          <a:prstGeom prst="rect">
            <a:avLst/>
          </a:prstGeom>
        </p:spPr>
      </p:pic>
      <p:sp>
        <p:nvSpPr>
          <p:cNvPr id="22" name="テキスト ボックス 21">
            <a:extLst>
              <a:ext uri="{FF2B5EF4-FFF2-40B4-BE49-F238E27FC236}">
                <a16:creationId xmlns:a16="http://schemas.microsoft.com/office/drawing/2014/main" id="{5C95C9F7-E333-4744-8232-68CF3FAA408D}"/>
              </a:ext>
            </a:extLst>
          </p:cNvPr>
          <p:cNvSpPr txBox="1"/>
          <p:nvPr/>
        </p:nvSpPr>
        <p:spPr>
          <a:xfrm>
            <a:off x="389230" y="2977082"/>
            <a:ext cx="5175431" cy="923330"/>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営業提案力研修</a:t>
            </a:r>
            <a:r>
              <a:rPr kumimoji="1" lang="ja-JP" altLang="en-US" sz="1800" kern="1200">
                <a:solidFill>
                  <a:srgbClr val="004C52"/>
                </a:solidFill>
                <a:latin typeface="Meiryo" panose="020B0604030504040204" pitchFamily="34" charset="-128"/>
                <a:ea typeface="Meiryo" panose="020B0604030504040204" pitchFamily="34" charset="-128"/>
                <a:cs typeface="+mn-cs"/>
              </a:rPr>
              <a:t>（年</a:t>
            </a:r>
            <a:r>
              <a:rPr kumimoji="1" lang="en-US" altLang="ja-JP" sz="1800" kern="1200">
                <a:solidFill>
                  <a:srgbClr val="004C52"/>
                </a:solidFill>
                <a:latin typeface="Meiryo" panose="020B0604030504040204" pitchFamily="34" charset="-128"/>
                <a:ea typeface="Meiryo" panose="020B0604030504040204" pitchFamily="34" charset="-128"/>
                <a:cs typeface="+mn-cs"/>
              </a:rPr>
              <a:t>2</a:t>
            </a:r>
            <a:r>
              <a:rPr kumimoji="1" lang="ja-JP" altLang="en-US" sz="1800" kern="120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会員各社の営業管理職を対象に、ロールプレイング</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を行いながら提案力強化を図る研修会です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sp>
        <p:nvSpPr>
          <p:cNvPr id="26" name="テキスト ボックス 25">
            <a:extLst>
              <a:ext uri="{FF2B5EF4-FFF2-40B4-BE49-F238E27FC236}">
                <a16:creationId xmlns:a16="http://schemas.microsoft.com/office/drawing/2014/main" id="{392BA119-883B-406E-BCA0-6291821B8F04}"/>
              </a:ext>
            </a:extLst>
          </p:cNvPr>
          <p:cNvSpPr txBox="1"/>
          <p:nvPr/>
        </p:nvSpPr>
        <p:spPr>
          <a:xfrm>
            <a:off x="374952" y="3927739"/>
            <a:ext cx="4572000" cy="1154162"/>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人事総務情報交換会</a:t>
            </a:r>
            <a:r>
              <a:rPr kumimoji="1" lang="ja-JP" altLang="en-US" sz="1800" kern="1200">
                <a:solidFill>
                  <a:srgbClr val="004C52"/>
                </a:solidFill>
                <a:latin typeface="Meiryo" panose="020B0604030504040204" pitchFamily="34" charset="-128"/>
                <a:ea typeface="Meiryo" panose="020B0604030504040204" pitchFamily="34" charset="-128"/>
                <a:cs typeface="+mn-cs"/>
              </a:rPr>
              <a:t>（年</a:t>
            </a:r>
            <a:r>
              <a:rPr kumimoji="1" lang="en-US" altLang="ja-JP" sz="1800" kern="1200">
                <a:solidFill>
                  <a:srgbClr val="004C52"/>
                </a:solidFill>
                <a:latin typeface="Meiryo" panose="020B0604030504040204" pitchFamily="34" charset="-128"/>
                <a:ea typeface="Meiryo" panose="020B0604030504040204" pitchFamily="34" charset="-128"/>
                <a:cs typeface="+mn-cs"/>
              </a:rPr>
              <a:t>1</a:t>
            </a:r>
            <a:r>
              <a:rPr kumimoji="1" lang="ja-JP" altLang="en-US" sz="1800" kern="1200">
                <a:solidFill>
                  <a:srgbClr val="004C52"/>
                </a:solidFill>
                <a:latin typeface="Meiryo" panose="020B0604030504040204" pitchFamily="34" charset="-128"/>
                <a:ea typeface="Meiryo" panose="020B0604030504040204" pitchFamily="34" charset="-128"/>
                <a:cs typeface="+mn-cs"/>
              </a:rPr>
              <a:t>回開催）</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会員各社の人事総務担当者を対象に、働き方改革など共通の課題を学びながら他企業との情報交換を行える研修会です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pic>
        <p:nvPicPr>
          <p:cNvPr id="3" name="図 4" descr="屋内, テーブル, 天井, 窓 が含まれている画像&#10;&#10;説明は自動で生成されたものです">
            <a:extLst>
              <a:ext uri="{FF2B5EF4-FFF2-40B4-BE49-F238E27FC236}">
                <a16:creationId xmlns:a16="http://schemas.microsoft.com/office/drawing/2014/main" id="{7D83693F-068F-7204-A637-9FDA022CF4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7760" y="1890838"/>
            <a:ext cx="2253996" cy="1695580"/>
          </a:xfrm>
          <a:prstGeom prst="rect">
            <a:avLst/>
          </a:prstGeom>
        </p:spPr>
      </p:pic>
      <p:pic>
        <p:nvPicPr>
          <p:cNvPr id="5" name="図 7" descr="レストランでテーブルを囲む人々&#10;&#10;説明は自動で生成されたものです">
            <a:extLst>
              <a:ext uri="{FF2B5EF4-FFF2-40B4-BE49-F238E27FC236}">
                <a16:creationId xmlns:a16="http://schemas.microsoft.com/office/drawing/2014/main" id="{B1655383-1FB1-FF13-791C-B41EFFEC6B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8584" y="3459460"/>
            <a:ext cx="2240280" cy="1685585"/>
          </a:xfrm>
          <a:prstGeom prst="rect">
            <a:avLst/>
          </a:prstGeom>
        </p:spPr>
      </p:pic>
      <p:pic>
        <p:nvPicPr>
          <p:cNvPr id="8" name="図 8">
            <a:extLst>
              <a:ext uri="{FF2B5EF4-FFF2-40B4-BE49-F238E27FC236}">
                <a16:creationId xmlns:a16="http://schemas.microsoft.com/office/drawing/2014/main" id="{01EFAC5D-7735-0FD3-326F-104AA413A7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4057" y="3555472"/>
            <a:ext cx="2167128" cy="1626149"/>
          </a:xfrm>
          <a:prstGeom prst="rect">
            <a:avLst/>
          </a:prstGeom>
        </p:spPr>
      </p:pic>
      <p:pic>
        <p:nvPicPr>
          <p:cNvPr id="1026" name="Picture 2">
            <a:extLst>
              <a:ext uri="{FF2B5EF4-FFF2-40B4-BE49-F238E27FC236}">
                <a16:creationId xmlns:a16="http://schemas.microsoft.com/office/drawing/2014/main" id="{CCACD31D-A796-FB8E-3117-C3BF65367AE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80472" y="10087"/>
            <a:ext cx="2572871" cy="1888462"/>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28C85E4D-0B5F-020E-6958-1333AFE5ECD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8870" t="12666" r="175"/>
          <a:stretch/>
        </p:blipFill>
        <p:spPr>
          <a:xfrm>
            <a:off x="7402327" y="-14708"/>
            <a:ext cx="1681722" cy="1382100"/>
          </a:xfrm>
          <a:prstGeom prst="rect">
            <a:avLst/>
          </a:prstGeom>
        </p:spPr>
      </p:pic>
    </p:spTree>
    <p:extLst>
      <p:ext uri="{BB962C8B-B14F-4D97-AF65-F5344CB8AC3E}">
        <p14:creationId xmlns:p14="http://schemas.microsoft.com/office/powerpoint/2010/main" val="3887659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11</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387169" y="1109926"/>
            <a:ext cx="4572000" cy="923330"/>
          </a:xfrm>
          <a:prstGeom prst="rect">
            <a:avLst/>
          </a:prstGeom>
          <a:noFill/>
        </p:spPr>
        <p:txBody>
          <a:bodyPr wrap="square" rtlCol="0">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新規会員懇親会</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新規に入会した会員と役員とのコミュニケーションを深める懇親会です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grpSp>
        <p:nvGrpSpPr>
          <p:cNvPr id="9" name="グループ化 8">
            <a:extLst>
              <a:ext uri="{FF2B5EF4-FFF2-40B4-BE49-F238E27FC236}">
                <a16:creationId xmlns:a16="http://schemas.microsoft.com/office/drawing/2014/main" id="{5B610187-B4D5-AD41-853F-E227DB1B96E3}"/>
              </a:ext>
            </a:extLst>
          </p:cNvPr>
          <p:cNvGrpSpPr/>
          <p:nvPr/>
        </p:nvGrpSpPr>
        <p:grpSpPr>
          <a:xfrm>
            <a:off x="387169" y="218086"/>
            <a:ext cx="728798" cy="728798"/>
            <a:chOff x="7787450" y="3756929"/>
            <a:chExt cx="939800" cy="939800"/>
          </a:xfrm>
        </p:grpSpPr>
        <p:sp>
          <p:nvSpPr>
            <p:cNvPr id="10" name="円/楕円 9">
              <a:extLst>
                <a:ext uri="{FF2B5EF4-FFF2-40B4-BE49-F238E27FC236}">
                  <a16:creationId xmlns:a16="http://schemas.microsoft.com/office/drawing/2014/main" id="{548F8FD2-6DF0-594D-9AF5-E06721643198}"/>
                </a:ext>
                <a:ext uri="{C183D7F6-B498-43B3-948B-1728B52AA6E4}">
                  <adec:decorative xmlns:adec="http://schemas.microsoft.com/office/drawing/2017/decorative" val="1"/>
                </a:ext>
              </a:extLst>
            </p:cNvPr>
            <p:cNvSpPr/>
            <p:nvPr/>
          </p:nvSpPr>
          <p:spPr>
            <a:xfrm>
              <a:off x="7787450" y="3756929"/>
              <a:ext cx="939800" cy="939800"/>
            </a:xfrm>
            <a:prstGeom prst="ellipse">
              <a:avLst/>
            </a:prstGeom>
            <a:solidFill>
              <a:srgbClr val="9ED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sp>
          <p:nvSpPr>
            <p:cNvPr id="11" name="Google Shape;394;p37">
              <a:extLst>
                <a:ext uri="{FF2B5EF4-FFF2-40B4-BE49-F238E27FC236}">
                  <a16:creationId xmlns:a16="http://schemas.microsoft.com/office/drawing/2014/main" id="{FEB67248-E58A-BF4F-BE59-023FE4E51768}"/>
                </a:ext>
              </a:extLst>
            </p:cNvPr>
            <p:cNvSpPr/>
            <p:nvPr/>
          </p:nvSpPr>
          <p:spPr>
            <a:xfrm>
              <a:off x="7985469" y="3967176"/>
              <a:ext cx="543761" cy="49460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bg1"/>
            </a:solidFill>
            <a:ln>
              <a:noFill/>
            </a:ln>
          </p:spPr>
          <p:txBody>
            <a:bodyPr spcFirstLastPara="1" wrap="square" lIns="91425" tIns="91425" rIns="91425" bIns="91425" anchor="ctr" anchorCtr="0">
              <a:noAutofit/>
            </a:bodyPr>
            <a:lstStyle/>
            <a:p>
              <a:pPr algn="ctr" defTabSz="685800">
                <a:buClrTx/>
              </a:pPr>
              <a:r>
                <a:rPr kumimoji="1" lang="ja-JP" altLang="en-US" sz="2400" kern="1200">
                  <a:solidFill>
                    <a:srgbClr val="9EDE4E"/>
                  </a:solidFill>
                  <a:latin typeface="Calibri" panose="020F0502020204030204"/>
                  <a:ea typeface="メイリオ" panose="020B0604030504040204" pitchFamily="50" charset="-128"/>
                  <a:cs typeface="+mn-cs"/>
                </a:rPr>
                <a:t>！</a:t>
              </a:r>
              <a:endParaRPr kumimoji="1" sz="2400" kern="1200">
                <a:solidFill>
                  <a:srgbClr val="9EDE4E"/>
                </a:solidFill>
                <a:latin typeface="Calibri" panose="020F0502020204030204"/>
                <a:ea typeface="+mn-ea"/>
                <a:cs typeface="+mn-cs"/>
              </a:endParaRPr>
            </a:p>
          </p:txBody>
        </p:sp>
      </p:grpSp>
      <p:sp>
        <p:nvSpPr>
          <p:cNvPr id="12" name="Google Shape;196;p22">
            <a:extLst>
              <a:ext uri="{FF2B5EF4-FFF2-40B4-BE49-F238E27FC236}">
                <a16:creationId xmlns:a16="http://schemas.microsoft.com/office/drawing/2014/main" id="{725DFC97-A4AC-F942-A37A-3463CA45CF4A}"/>
              </a:ext>
            </a:extLst>
          </p:cNvPr>
          <p:cNvSpPr txBox="1">
            <a:spLocks/>
          </p:cNvSpPr>
          <p:nvPr/>
        </p:nvSpPr>
        <p:spPr>
          <a:xfrm>
            <a:off x="1183633" y="295564"/>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cs typeface="Karla"/>
                <a:sym typeface="Karla"/>
              </a:rPr>
              <a:t>深いコミュニケーション</a:t>
            </a:r>
            <a:endParaRPr kumimoji="1" lang="en-US" altLang="ja-JP" kern="1200">
              <a:latin typeface="Meiryo" panose="020B0604030504040204" pitchFamily="34" charset="-128"/>
              <a:ea typeface="Meiryo" panose="020B0604030504040204" pitchFamily="34" charset="-128"/>
              <a:cs typeface="Karla"/>
              <a:sym typeface="Karla"/>
            </a:endParaRPr>
          </a:p>
        </p:txBody>
      </p:sp>
      <p:sp>
        <p:nvSpPr>
          <p:cNvPr id="13" name="テキスト ボックス 12">
            <a:extLst>
              <a:ext uri="{FF2B5EF4-FFF2-40B4-BE49-F238E27FC236}">
                <a16:creationId xmlns:a16="http://schemas.microsoft.com/office/drawing/2014/main" id="{E90E9923-FBE7-4A16-ACDB-24B3C166B302}"/>
              </a:ext>
            </a:extLst>
          </p:cNvPr>
          <p:cNvSpPr txBox="1"/>
          <p:nvPr/>
        </p:nvSpPr>
        <p:spPr>
          <a:xfrm>
            <a:off x="387169" y="2072522"/>
            <a:ext cx="3829574" cy="923330"/>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ゴルフ交流会</a:t>
            </a:r>
            <a:endParaRPr kumimoji="1" lang="en-US" altLang="ja-JP" sz="5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a:ea typeface="Meiryo"/>
                <a:cs typeface="+mn-cs"/>
              </a:rPr>
              <a:t>毎年</a:t>
            </a:r>
            <a:r>
              <a:rPr kumimoji="1" lang="en-US" altLang="ja-JP" sz="1500" kern="1200">
                <a:solidFill>
                  <a:srgbClr val="004C52"/>
                </a:solidFill>
                <a:latin typeface="Meiryo"/>
                <a:ea typeface="Meiryo"/>
                <a:cs typeface="+mn-cs"/>
              </a:rPr>
              <a:t>11</a:t>
            </a:r>
            <a:r>
              <a:rPr kumimoji="1" lang="ja-JP" altLang="en-US" sz="1500" kern="1200">
                <a:solidFill>
                  <a:srgbClr val="004C52"/>
                </a:solidFill>
                <a:latin typeface="Meiryo"/>
                <a:ea typeface="Meiryo"/>
                <a:cs typeface="+mn-cs"/>
              </a:rPr>
              <a:t>月頃、6</a:t>
            </a:r>
            <a:r>
              <a:rPr kumimoji="1" lang="en-US" altLang="ja-JP" sz="1500" kern="1200">
                <a:solidFill>
                  <a:srgbClr val="004C52"/>
                </a:solidFill>
                <a:latin typeface="Meiryo"/>
                <a:ea typeface="Meiryo"/>
                <a:cs typeface="+mn-cs"/>
              </a:rPr>
              <a:t>0</a:t>
            </a:r>
            <a:r>
              <a:rPr kumimoji="1" lang="ja-JP" altLang="en-US" sz="1500" kern="1200">
                <a:solidFill>
                  <a:srgbClr val="004C52"/>
                </a:solidFill>
                <a:latin typeface="Meiryo"/>
                <a:ea typeface="Meiryo"/>
                <a:cs typeface="+mn-cs"/>
              </a:rPr>
              <a:t>名以上の会員が参加するゴルフコンペ。</a:t>
            </a:r>
            <a:r>
              <a:rPr kumimoji="1" lang="ja-JP" altLang="en-US" sz="1500" kern="1200">
                <a:solidFill>
                  <a:srgbClr val="004C52"/>
                </a:solidFill>
                <a:latin typeface="Meiryo" panose="020B0604030504040204" pitchFamily="34" charset="-128"/>
                <a:ea typeface="Meiryo" panose="020B0604030504040204" pitchFamily="34" charset="-128"/>
                <a:cs typeface="+mn-cs"/>
              </a:rPr>
              <a:t>会員幹部同士の交流会です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p:txBody>
      </p:sp>
      <p:sp>
        <p:nvSpPr>
          <p:cNvPr id="15" name="テキスト ボックス 14">
            <a:extLst>
              <a:ext uri="{FF2B5EF4-FFF2-40B4-BE49-F238E27FC236}">
                <a16:creationId xmlns:a16="http://schemas.microsoft.com/office/drawing/2014/main" id="{9EC1E8BA-7526-4999-981C-4F36E6445216}"/>
              </a:ext>
            </a:extLst>
          </p:cNvPr>
          <p:cNvSpPr txBox="1"/>
          <p:nvPr/>
        </p:nvSpPr>
        <p:spPr>
          <a:xfrm>
            <a:off x="397803" y="3030382"/>
            <a:ext cx="3615871" cy="2400657"/>
          </a:xfrm>
          <a:prstGeom prst="rect">
            <a:avLst/>
          </a:prstGeom>
          <a:noFill/>
        </p:spPr>
        <p:txBody>
          <a:bodyPr wrap="square" rtlCol="0" anchor="t">
            <a:spAutoFit/>
          </a:bodyPr>
          <a:lstStyle/>
          <a:p>
            <a:pPr defTabSz="914378">
              <a:defRPr/>
            </a:pPr>
            <a:r>
              <a:rPr kumimoji="1" lang="ja-JP" altLang="en-US" sz="2400" b="1">
                <a:solidFill>
                  <a:srgbClr val="004C52"/>
                </a:solidFill>
                <a:latin typeface="Meiryo" panose="020B0604030504040204" pitchFamily="34" charset="-128"/>
                <a:ea typeface="Meiryo" panose="020B0604030504040204" pitchFamily="34" charset="-128"/>
              </a:rPr>
              <a:t>委員会</a:t>
            </a:r>
            <a:endParaRPr kumimoji="1" lang="en-US" altLang="ja-JP" sz="1800">
              <a:solidFill>
                <a:srgbClr val="004C52"/>
              </a:solidFill>
              <a:latin typeface="Meiryo" panose="020B0604030504040204" pitchFamily="34" charset="-128"/>
              <a:ea typeface="Meiryo" panose="020B0604030504040204" pitchFamily="34" charset="-128"/>
            </a:endParaRP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総務委員会</a:t>
            </a: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広報委員会</a:t>
            </a:r>
            <a:endParaRPr lang="en-US" altLang="ja-JP" sz="1800">
              <a:solidFill>
                <a:srgbClr val="004C52"/>
              </a:solidFill>
              <a:latin typeface="Meiryo"/>
              <a:ea typeface="Meiryo"/>
            </a:endParaRPr>
          </a:p>
          <a:p>
            <a:pPr marL="285743" indent="-285743" defTabSz="914378">
              <a:buClr>
                <a:srgbClr val="009D91"/>
              </a:buClr>
              <a:buFont typeface="Wingdings" pitchFamily="2" charset="2"/>
              <a:buChar char="n"/>
              <a:defRPr/>
            </a:pPr>
            <a:r>
              <a:rPr kumimoji="1" lang="ja-JP" altLang="en-US" sz="1800">
                <a:solidFill>
                  <a:srgbClr val="004C52"/>
                </a:solidFill>
                <a:latin typeface="Meiryo"/>
                <a:ea typeface="Meiryo"/>
              </a:rPr>
              <a:t>交流促進委員会</a:t>
            </a:r>
          </a:p>
          <a:p>
            <a:pPr marL="285743" indent="-285743" defTabSz="914378">
              <a:buClr>
                <a:srgbClr val="009D91"/>
              </a:buClr>
              <a:buFont typeface="Wingdings" pitchFamily="2" charset="2"/>
              <a:buChar char="n"/>
              <a:defRPr/>
            </a:pPr>
            <a:r>
              <a:rPr kumimoji="1" lang="ja-JP" altLang="en-US" sz="1800">
                <a:solidFill>
                  <a:srgbClr val="004C52"/>
                </a:solidFill>
                <a:latin typeface="Meiryo"/>
                <a:ea typeface="Meiryo"/>
              </a:rPr>
              <a:t>サポートサービス委員会</a:t>
            </a:r>
            <a:endParaRPr kumimoji="1" lang="en-US" altLang="ja-JP" sz="180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取引契約ガイドライン委員会</a:t>
            </a:r>
            <a:endParaRPr lang="en-US" altLang="ja-JP" sz="180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a:solidFill>
                  <a:srgbClr val="004C52"/>
                </a:solidFill>
                <a:latin typeface="Meiryo"/>
                <a:ea typeface="Meiryo"/>
              </a:rPr>
              <a:t>コミュニティ委員会</a:t>
            </a:r>
            <a:endParaRPr lang="en-US" altLang="ja-JP" sz="1800">
              <a:solidFill>
                <a:srgbClr val="004C52"/>
              </a:solidFill>
              <a:latin typeface="Meiryo"/>
              <a:ea typeface="Meiryo"/>
            </a:endParaRPr>
          </a:p>
          <a:p>
            <a:pPr defTabSz="914378">
              <a:buClr>
                <a:srgbClr val="009D91"/>
              </a:buClr>
              <a:defRPr/>
            </a:pPr>
            <a:endParaRPr kumimoji="1" lang="ja-JP" altLang="en-US" sz="1800">
              <a:solidFill>
                <a:srgbClr val="004C52"/>
              </a:solidFill>
              <a:latin typeface="Meiryo"/>
              <a:ea typeface="Meiryo"/>
            </a:endParaRPr>
          </a:p>
        </p:txBody>
      </p:sp>
      <p:sp>
        <p:nvSpPr>
          <p:cNvPr id="16" name="テキスト ボックス 15">
            <a:extLst>
              <a:ext uri="{FF2B5EF4-FFF2-40B4-BE49-F238E27FC236}">
                <a16:creationId xmlns:a16="http://schemas.microsoft.com/office/drawing/2014/main" id="{89EBAB28-6D0C-4240-B5E0-B6FE7E2E5F3A}"/>
              </a:ext>
            </a:extLst>
          </p:cNvPr>
          <p:cNvSpPr txBox="1"/>
          <p:nvPr/>
        </p:nvSpPr>
        <p:spPr>
          <a:xfrm>
            <a:off x="3703901" y="3126568"/>
            <a:ext cx="3615871" cy="1754326"/>
          </a:xfrm>
          <a:prstGeom prst="rect">
            <a:avLst/>
          </a:prstGeom>
          <a:noFill/>
        </p:spPr>
        <p:txBody>
          <a:bodyPr wrap="square" lIns="91440" tIns="45720" rIns="91440" bIns="45720" rtlCol="0" anchor="t">
            <a:spAutoFit/>
          </a:bodyPr>
          <a:lstStyle/>
          <a:p>
            <a:pPr defTabSz="914378">
              <a:buClr>
                <a:srgbClr val="009D91"/>
              </a:buClr>
              <a:defRPr/>
            </a:pPr>
            <a:endParaRPr lang="en-US" altLang="ja-JP" sz="1800" dirty="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dirty="0">
                <a:solidFill>
                  <a:srgbClr val="004C52"/>
                </a:solidFill>
                <a:latin typeface="Meiryo"/>
                <a:ea typeface="Meiryo"/>
              </a:rPr>
              <a:t>人材育成委員会</a:t>
            </a:r>
            <a:endParaRPr lang="en-US" altLang="ja-JP" sz="1800" dirty="0">
              <a:solidFill>
                <a:srgbClr val="004C52"/>
              </a:solidFill>
              <a:latin typeface="Meiryo"/>
              <a:ea typeface="Meiryo"/>
            </a:endParaRPr>
          </a:p>
          <a:p>
            <a:pPr marL="285743" indent="-285743" defTabSz="914378">
              <a:buClr>
                <a:srgbClr val="009D91"/>
              </a:buClr>
              <a:buFont typeface="Wingdings" pitchFamily="2" charset="2"/>
              <a:buChar char="n"/>
              <a:defRPr/>
            </a:pPr>
            <a:r>
              <a:rPr lang="ja-JP" altLang="en-US" sz="1800" dirty="0">
                <a:solidFill>
                  <a:srgbClr val="004C52"/>
                </a:solidFill>
                <a:latin typeface="Meiryo"/>
                <a:ea typeface="Meiryo"/>
              </a:rPr>
              <a:t>セミナー委員会</a:t>
            </a:r>
          </a:p>
          <a:p>
            <a:pPr marL="285743" indent="-285743" defTabSz="914378">
              <a:buClr>
                <a:srgbClr val="009D91"/>
              </a:buClr>
              <a:buFont typeface="Wingdings" pitchFamily="2" charset="2"/>
              <a:buChar char="n"/>
              <a:defRPr/>
            </a:pPr>
            <a:r>
              <a:rPr lang="ja-JP" altLang="en-US" sz="1800" dirty="0">
                <a:solidFill>
                  <a:srgbClr val="004C52"/>
                </a:solidFill>
                <a:latin typeface="Meiryo"/>
                <a:ea typeface="Meiryo"/>
              </a:rPr>
              <a:t>アライアンス委員会</a:t>
            </a:r>
            <a:endParaRPr kumimoji="1" lang="ja-JP" altLang="en-US" sz="1800" dirty="0">
              <a:solidFill>
                <a:srgbClr val="004C52"/>
              </a:solidFill>
              <a:latin typeface="Meiryo"/>
              <a:ea typeface="Meiryo"/>
            </a:endParaRPr>
          </a:p>
          <a:p>
            <a:pPr marL="285743" indent="-285743" defTabSz="914378">
              <a:buClr>
                <a:srgbClr val="009D91"/>
              </a:buClr>
              <a:buFont typeface="Wingdings" pitchFamily="2" charset="2"/>
              <a:buChar char="n"/>
              <a:defRPr/>
            </a:pPr>
            <a:r>
              <a:rPr kumimoji="1" lang="en-US" altLang="ja-JP" sz="1800" dirty="0">
                <a:solidFill>
                  <a:srgbClr val="004C52"/>
                </a:solidFill>
                <a:latin typeface="Meiryo"/>
                <a:ea typeface="Meiryo"/>
              </a:rPr>
              <a:t>AI</a:t>
            </a:r>
            <a:r>
              <a:rPr kumimoji="1" lang="ja-JP" altLang="en-US" sz="1800" dirty="0">
                <a:solidFill>
                  <a:srgbClr val="004C52"/>
                </a:solidFill>
                <a:latin typeface="Meiryo"/>
                <a:ea typeface="Meiryo"/>
              </a:rPr>
              <a:t>推進委員会</a:t>
            </a:r>
            <a:endParaRPr kumimoji="1" lang="en-US" altLang="ja-JP" sz="1800" dirty="0">
              <a:solidFill>
                <a:srgbClr val="004C52"/>
              </a:solidFill>
              <a:latin typeface="Meiryo"/>
              <a:ea typeface="Meiryo"/>
            </a:endParaRPr>
          </a:p>
          <a:p>
            <a:pPr marL="285743" indent="-285743" defTabSz="914378">
              <a:buClr>
                <a:srgbClr val="009D91"/>
              </a:buClr>
              <a:buFont typeface="Wingdings" pitchFamily="2" charset="2"/>
              <a:buChar char="n"/>
              <a:defRPr/>
            </a:pPr>
            <a:r>
              <a:rPr kumimoji="1" lang="ja-JP" altLang="en-US" sz="1800" dirty="0">
                <a:solidFill>
                  <a:srgbClr val="004C52"/>
                </a:solidFill>
                <a:latin typeface="Meiryo"/>
                <a:ea typeface="Meiryo"/>
              </a:rPr>
              <a:t>セキュリティ委員会</a:t>
            </a:r>
            <a:endParaRPr kumimoji="1" lang="en-US" altLang="ja-JP" sz="1800" dirty="0">
              <a:solidFill>
                <a:srgbClr val="004C52"/>
              </a:solidFill>
              <a:latin typeface="Meiryo"/>
              <a:ea typeface="Meiryo"/>
            </a:endParaRPr>
          </a:p>
        </p:txBody>
      </p:sp>
      <p:pic>
        <p:nvPicPr>
          <p:cNvPr id="3" name="図 4">
            <a:extLst>
              <a:ext uri="{FF2B5EF4-FFF2-40B4-BE49-F238E27FC236}">
                <a16:creationId xmlns:a16="http://schemas.microsoft.com/office/drawing/2014/main" id="{2A8A58F7-7D1C-9E5A-5188-DF4CBA3DD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5956" y="-79269"/>
            <a:ext cx="2720340" cy="2151929"/>
          </a:xfrm>
          <a:prstGeom prst="rect">
            <a:avLst/>
          </a:prstGeom>
        </p:spPr>
      </p:pic>
      <p:pic>
        <p:nvPicPr>
          <p:cNvPr id="5" name="図 5" descr="天井, 屋内, 人, 立つ が含まれている画像&#10;&#10;説明は自動で生成されたものです">
            <a:extLst>
              <a:ext uri="{FF2B5EF4-FFF2-40B4-BE49-F238E27FC236}">
                <a16:creationId xmlns:a16="http://schemas.microsoft.com/office/drawing/2014/main" id="{B5E35172-4F71-4397-2552-7D9C6AE565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2040" y="140187"/>
            <a:ext cx="2427732" cy="1941617"/>
          </a:xfrm>
          <a:prstGeom prst="rect">
            <a:avLst/>
          </a:prstGeom>
        </p:spPr>
      </p:pic>
      <p:pic>
        <p:nvPicPr>
          <p:cNvPr id="14" name="図 13">
            <a:extLst>
              <a:ext uri="{FF2B5EF4-FFF2-40B4-BE49-F238E27FC236}">
                <a16:creationId xmlns:a16="http://schemas.microsoft.com/office/drawing/2014/main" id="{C334A41A-8422-43FF-A9A8-EE732044E7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9615" y="1924984"/>
            <a:ext cx="4416681" cy="1446131"/>
          </a:xfrm>
          <a:prstGeom prst="rect">
            <a:avLst/>
          </a:prstGeom>
        </p:spPr>
      </p:pic>
    </p:spTree>
    <p:extLst>
      <p:ext uri="{BB962C8B-B14F-4D97-AF65-F5344CB8AC3E}">
        <p14:creationId xmlns:p14="http://schemas.microsoft.com/office/powerpoint/2010/main" val="1314418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F5B5F-184A-42FB-91D1-69C99DDBFC07}"/>
              </a:ext>
            </a:extLst>
          </p:cNvPr>
          <p:cNvSpPr>
            <a:spLocks noGrp="1"/>
          </p:cNvSpPr>
          <p:nvPr>
            <p:ph type="title"/>
          </p:nvPr>
        </p:nvSpPr>
        <p:spPr>
          <a:xfrm>
            <a:off x="655991" y="423113"/>
            <a:ext cx="8488009" cy="857400"/>
          </a:xfrm>
        </p:spPr>
        <p:txBody>
          <a:bodyPr/>
          <a:lstStyle/>
          <a:p>
            <a:r>
              <a:rPr kumimoji="1" lang="en-US" altLang="ja-JP" sz="2800" dirty="0">
                <a:solidFill>
                  <a:srgbClr val="0070C0"/>
                </a:solidFill>
                <a:latin typeface="メイリオ" panose="020B0604030504040204" pitchFamily="50" charset="-128"/>
                <a:ea typeface="メイリオ" panose="020B0604030504040204" pitchFamily="50" charset="-128"/>
              </a:rPr>
              <a:t>202</a:t>
            </a:r>
            <a:r>
              <a:rPr kumimoji="1" lang="ja-JP" altLang="en-US" sz="2800" dirty="0">
                <a:solidFill>
                  <a:srgbClr val="0070C0"/>
                </a:solidFill>
                <a:latin typeface="メイリオ" panose="020B0604030504040204" pitchFamily="50" charset="-128"/>
                <a:ea typeface="メイリオ" panose="020B0604030504040204" pitchFamily="50" charset="-128"/>
              </a:rPr>
              <a:t>６年度もオンラインセミナーを活用し、</a:t>
            </a:r>
            <a:br>
              <a:rPr kumimoji="1" lang="en-US" altLang="ja-JP" sz="2800" dirty="0">
                <a:solidFill>
                  <a:srgbClr val="0070C0"/>
                </a:solidFill>
                <a:latin typeface="メイリオ" panose="020B0604030504040204" pitchFamily="50" charset="-128"/>
                <a:ea typeface="メイリオ" panose="020B0604030504040204" pitchFamily="50" charset="-128"/>
              </a:rPr>
            </a:br>
            <a:r>
              <a:rPr kumimoji="1" lang="ja-JP" altLang="en-US" sz="2800" dirty="0">
                <a:solidFill>
                  <a:srgbClr val="0070C0"/>
                </a:solidFill>
                <a:latin typeface="メイリオ" panose="020B0604030504040204" pitchFamily="50" charset="-128"/>
                <a:ea typeface="メイリオ" panose="020B0604030504040204" pitchFamily="50" charset="-128"/>
              </a:rPr>
              <a:t>　　　全国どこからでもご参加いただけます！</a:t>
            </a:r>
          </a:p>
        </p:txBody>
      </p:sp>
      <p:sp>
        <p:nvSpPr>
          <p:cNvPr id="3" name="スライド番号プレースホルダー 2">
            <a:extLst>
              <a:ext uri="{FF2B5EF4-FFF2-40B4-BE49-F238E27FC236}">
                <a16:creationId xmlns:a16="http://schemas.microsoft.com/office/drawing/2014/main" id="{BE2FED8E-41B4-436C-B758-3B2B2D74CF5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pic>
        <p:nvPicPr>
          <p:cNvPr id="2049" name="Picture 1">
            <a:extLst>
              <a:ext uri="{FF2B5EF4-FFF2-40B4-BE49-F238E27FC236}">
                <a16:creationId xmlns:a16="http://schemas.microsoft.com/office/drawing/2014/main" id="{4B9C158C-E967-4C90-A7D1-5D7F29056F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3067" y="1405239"/>
            <a:ext cx="6845116" cy="361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0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1815450" y="1878949"/>
            <a:ext cx="5513100" cy="1385603"/>
          </a:xfrm>
          <a:prstGeom prst="rect">
            <a:avLst/>
          </a:prstGeom>
        </p:spPr>
        <p:txBody>
          <a:bodyPr spcFirstLastPara="1" wrap="square" lIns="91425" tIns="91425" rIns="91425" bIns="91425" anchor="ctr" anchorCtr="0">
            <a:noAutofit/>
          </a:bodyPr>
          <a:lstStyle/>
          <a:p>
            <a:r>
              <a:rPr lang="en-US" altLang="ja-JP">
                <a:solidFill>
                  <a:schemeClr val="bg1"/>
                </a:solidFill>
                <a:latin typeface="Meiryo"/>
                <a:ea typeface="Meiryo"/>
              </a:rPr>
              <a:t>JCSSA</a:t>
            </a:r>
            <a:r>
              <a:rPr lang="ja-JP" altLang="en-US">
                <a:solidFill>
                  <a:schemeClr val="bg1"/>
                </a:solidFill>
                <a:latin typeface="Meiryo"/>
                <a:ea typeface="Meiryo"/>
              </a:rPr>
              <a:t>の役員紹介と</a:t>
            </a:r>
            <a:br>
              <a:rPr lang="ja-JP" altLang="en-US">
                <a:solidFill>
                  <a:schemeClr val="bg1"/>
                </a:solidFill>
                <a:latin typeface="Meiryo"/>
                <a:ea typeface="Meiryo"/>
              </a:rPr>
            </a:br>
            <a:r>
              <a:rPr lang="ja-JP" altLang="en-US">
                <a:solidFill>
                  <a:schemeClr val="bg1"/>
                </a:solidFill>
                <a:latin typeface="Meiryo"/>
                <a:ea typeface="Meiryo"/>
              </a:rPr>
              <a:t>会費について</a:t>
            </a:r>
          </a:p>
        </p:txBody>
      </p:sp>
      <p:sp>
        <p:nvSpPr>
          <p:cNvPr id="126" name="Google Shape;126;p14"/>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3606188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9FC9E-363A-4E59-990D-320A8CB95DCD}"/>
              </a:ext>
            </a:extLst>
          </p:cNvPr>
          <p:cNvSpPr>
            <a:spLocks noGrp="1"/>
          </p:cNvSpPr>
          <p:nvPr>
            <p:ph type="title"/>
          </p:nvPr>
        </p:nvSpPr>
        <p:spPr>
          <a:xfrm>
            <a:off x="859528" y="367664"/>
            <a:ext cx="7370700" cy="857400"/>
          </a:xfrm>
        </p:spPr>
        <p:txBody>
          <a:bodyPr/>
          <a:lstStyle/>
          <a:p>
            <a:r>
              <a:rPr kumimoji="1" lang="ja-JP" altLang="en-US" sz="3200">
                <a:latin typeface="メイリオ" panose="020B0604030504040204" pitchFamily="50" charset="-128"/>
                <a:ea typeface="メイリオ" panose="020B0604030504040204" pitchFamily="50" charset="-128"/>
              </a:rPr>
              <a:t>役員</a:t>
            </a:r>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719115"/>
            <a:ext cx="548700" cy="393600"/>
          </a:xfrm>
        </p:spPr>
        <p:txBody>
          <a:bodyPr/>
          <a:lstStyle/>
          <a:p>
            <a:pPr marL="0" lvl="0" indent="0" algn="l" rtl="0">
              <a:spcBef>
                <a:spcPts val="0"/>
              </a:spcBef>
              <a:spcAft>
                <a:spcPts val="0"/>
              </a:spcAft>
              <a:buNone/>
            </a:pPr>
            <a:fld id="{00000000-1234-1234-1234-123412341234}" type="slidenum">
              <a:rPr lang="en" smtClean="0"/>
              <a:t>14</a:t>
            </a:fld>
            <a:endParaRPr lang="en"/>
          </a:p>
        </p:txBody>
      </p:sp>
      <p:pic>
        <p:nvPicPr>
          <p:cNvPr id="35" name="図 34" descr="玉田　宏一">
            <a:extLst>
              <a:ext uri="{FF2B5EF4-FFF2-40B4-BE49-F238E27FC236}">
                <a16:creationId xmlns:a16="http://schemas.microsoft.com/office/drawing/2014/main" id="{71C1E1E6-EE3D-431F-A9D8-D00EFE00E2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9645" y="3029769"/>
            <a:ext cx="553811" cy="724865"/>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92CB3699-B263-4E6B-86AB-39AA6F48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7904" y="3003338"/>
            <a:ext cx="553812" cy="743275"/>
          </a:xfrm>
          <a:prstGeom prst="rect">
            <a:avLst/>
          </a:prstGeom>
        </p:spPr>
      </p:pic>
      <p:sp>
        <p:nvSpPr>
          <p:cNvPr id="12" name="テキスト ボックス 11">
            <a:extLst>
              <a:ext uri="{FF2B5EF4-FFF2-40B4-BE49-F238E27FC236}">
                <a16:creationId xmlns:a16="http://schemas.microsoft.com/office/drawing/2014/main" id="{5B16F7C9-71DE-49B2-86B7-27F3F2F30374}"/>
              </a:ext>
            </a:extLst>
          </p:cNvPr>
          <p:cNvSpPr txBox="1"/>
          <p:nvPr/>
        </p:nvSpPr>
        <p:spPr>
          <a:xfrm>
            <a:off x="6873825" y="1157855"/>
            <a:ext cx="3055716" cy="246221"/>
          </a:xfrm>
          <a:prstGeom prst="rect">
            <a:avLst/>
          </a:prstGeom>
          <a:noFill/>
        </p:spPr>
        <p:txBody>
          <a:bodyPr wrap="square" lIns="91440" tIns="45720" rIns="91440" bIns="45720" rtlCol="0" anchor="t">
            <a:spAutoFit/>
          </a:bodyPr>
          <a:lstStyle/>
          <a:p>
            <a:r>
              <a:rPr kumimoji="1" lang="zh-TW" altLang="en-US" sz="1000" dirty="0">
                <a:latin typeface="游ゴシック"/>
                <a:ea typeface="游ゴシック"/>
              </a:rPr>
              <a:t>（五十音順）　更新日 </a:t>
            </a:r>
            <a:r>
              <a:rPr kumimoji="1" lang="en-US" altLang="zh-TW" sz="1000" dirty="0">
                <a:latin typeface="游ゴシック"/>
                <a:ea typeface="游ゴシック"/>
              </a:rPr>
              <a:t>202</a:t>
            </a:r>
            <a:r>
              <a:rPr kumimoji="1" lang="en-US" altLang="ja-JP" sz="1000" dirty="0">
                <a:latin typeface="游ゴシック"/>
                <a:ea typeface="游ゴシック"/>
              </a:rPr>
              <a:t>6</a:t>
            </a:r>
            <a:r>
              <a:rPr kumimoji="1" lang="en-US" altLang="zh-TW" sz="1000" dirty="0">
                <a:latin typeface="游ゴシック"/>
                <a:ea typeface="游ゴシック"/>
              </a:rPr>
              <a:t>/</a:t>
            </a:r>
            <a:r>
              <a:rPr kumimoji="1" lang="ja-JP" altLang="en-US" sz="1000" dirty="0">
                <a:latin typeface="游ゴシック"/>
                <a:ea typeface="游ゴシック"/>
              </a:rPr>
              <a:t>６</a:t>
            </a:r>
            <a:r>
              <a:rPr kumimoji="1" lang="en-US" altLang="zh-TW" sz="1000" dirty="0">
                <a:latin typeface="游ゴシック"/>
                <a:ea typeface="游ゴシック"/>
              </a:rPr>
              <a:t>/</a:t>
            </a:r>
            <a:r>
              <a:rPr kumimoji="1" lang="en-US" altLang="ja-JP" sz="1000" dirty="0">
                <a:latin typeface="游ゴシック"/>
                <a:ea typeface="游ゴシック"/>
              </a:rPr>
              <a:t>16</a:t>
            </a:r>
            <a:endParaRPr kumimoji="1" lang="ja-JP" altLang="en-US" sz="1000"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016BDFB3-1508-EDC8-2EB3-A4868EA1E0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566" y="4074917"/>
            <a:ext cx="606767" cy="806725"/>
          </a:xfrm>
          <a:prstGeom prst="rect">
            <a:avLst/>
          </a:prstGeom>
        </p:spPr>
      </p:pic>
      <p:pic>
        <p:nvPicPr>
          <p:cNvPr id="7" name="図 6">
            <a:extLst>
              <a:ext uri="{FF2B5EF4-FFF2-40B4-BE49-F238E27FC236}">
                <a16:creationId xmlns:a16="http://schemas.microsoft.com/office/drawing/2014/main" id="{BA4F48C2-363A-503A-E2AD-9E5F477209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7904" y="4096183"/>
            <a:ext cx="560057" cy="760077"/>
          </a:xfrm>
          <a:prstGeom prst="rect">
            <a:avLst/>
          </a:prstGeom>
        </p:spPr>
      </p:pic>
      <p:pic>
        <p:nvPicPr>
          <p:cNvPr id="9" name="図 8" descr="スーツを着ている男はスマイルしている&#10;&#10;説明は自動で生成されたものです">
            <a:extLst>
              <a:ext uri="{FF2B5EF4-FFF2-40B4-BE49-F238E27FC236}">
                <a16:creationId xmlns:a16="http://schemas.microsoft.com/office/drawing/2014/main" id="{B5AB70BE-5CE2-6F26-A007-2A62BA07DB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9239" y="2994162"/>
            <a:ext cx="563218" cy="737154"/>
          </a:xfrm>
          <a:prstGeom prst="rect">
            <a:avLst/>
          </a:prstGeom>
        </p:spPr>
      </p:pic>
      <p:sp>
        <p:nvSpPr>
          <p:cNvPr id="10" name="正方形/長方形 9">
            <a:extLst>
              <a:ext uri="{FF2B5EF4-FFF2-40B4-BE49-F238E27FC236}">
                <a16:creationId xmlns:a16="http://schemas.microsoft.com/office/drawing/2014/main" id="{DFD78D05-F24E-CE30-613F-E370787D47BD}"/>
              </a:ext>
            </a:extLst>
          </p:cNvPr>
          <p:cNvSpPr/>
          <p:nvPr/>
        </p:nvSpPr>
        <p:spPr>
          <a:xfrm>
            <a:off x="978139" y="1330897"/>
            <a:ext cx="511937" cy="2473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会長</a:t>
            </a:r>
          </a:p>
        </p:txBody>
      </p:sp>
      <p:sp>
        <p:nvSpPr>
          <p:cNvPr id="13" name="正方形/長方形 12">
            <a:extLst>
              <a:ext uri="{FF2B5EF4-FFF2-40B4-BE49-F238E27FC236}">
                <a16:creationId xmlns:a16="http://schemas.microsoft.com/office/drawing/2014/main" id="{952E9304-F48E-5837-A100-1E5E4BA40DCE}"/>
              </a:ext>
            </a:extLst>
          </p:cNvPr>
          <p:cNvSpPr/>
          <p:nvPr/>
        </p:nvSpPr>
        <p:spPr>
          <a:xfrm>
            <a:off x="947968" y="2808037"/>
            <a:ext cx="795131"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副会長</a:t>
            </a:r>
          </a:p>
        </p:txBody>
      </p:sp>
      <p:sp>
        <p:nvSpPr>
          <p:cNvPr id="14" name="正方形/長方形 13">
            <a:extLst>
              <a:ext uri="{FF2B5EF4-FFF2-40B4-BE49-F238E27FC236}">
                <a16:creationId xmlns:a16="http://schemas.microsoft.com/office/drawing/2014/main" id="{7D275DCB-E425-6041-43BB-785CCFAC7D8A}"/>
              </a:ext>
            </a:extLst>
          </p:cNvPr>
          <p:cNvSpPr/>
          <p:nvPr/>
        </p:nvSpPr>
        <p:spPr>
          <a:xfrm>
            <a:off x="977088" y="3867199"/>
            <a:ext cx="1116890" cy="272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000" b="1">
                <a:solidFill>
                  <a:schemeClr val="tx1"/>
                </a:solidFill>
                <a:latin typeface="メイリオ" panose="020B0604030504040204" pitchFamily="50" charset="-128"/>
                <a:ea typeface="メイリオ" panose="020B0604030504040204" pitchFamily="50" charset="-128"/>
              </a:rPr>
              <a:t>名誉会長</a:t>
            </a:r>
            <a:r>
              <a:rPr kumimoji="1" lang="en-US" altLang="zh-CN" sz="1000" b="1">
                <a:solidFill>
                  <a:schemeClr val="tx1"/>
                </a:solidFill>
                <a:latin typeface="メイリオ" panose="020B0604030504040204" pitchFamily="50" charset="-128"/>
                <a:ea typeface="メイリオ" panose="020B0604030504040204" pitchFamily="50" charset="-128"/>
              </a:rPr>
              <a:t>(</a:t>
            </a:r>
            <a:r>
              <a:rPr kumimoji="1" lang="zh-CN" altLang="en-US" sz="1000" b="1">
                <a:solidFill>
                  <a:schemeClr val="tx1"/>
                </a:solidFill>
                <a:latin typeface="メイリオ" panose="020B0604030504040204" pitchFamily="50" charset="-128"/>
                <a:ea typeface="メイリオ" panose="020B0604030504040204" pitchFamily="50" charset="-128"/>
              </a:rPr>
              <a:t>理事</a:t>
            </a:r>
            <a:r>
              <a:rPr kumimoji="1" lang="en-US" altLang="zh-CN" sz="1000" b="1">
                <a:solidFill>
                  <a:schemeClr val="tx1"/>
                </a:solidFill>
                <a:latin typeface="メイリオ" panose="020B0604030504040204" pitchFamily="50" charset="-128"/>
                <a:ea typeface="メイリオ" panose="020B0604030504040204" pitchFamily="50" charset="-128"/>
              </a:rPr>
              <a:t>)</a:t>
            </a:r>
            <a:endParaRPr kumimoji="1" lang="ja-JP" altLang="en-US" sz="1000" b="1">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9DB6BD55-EB59-1874-4633-6A98DB3A3301}"/>
              </a:ext>
            </a:extLst>
          </p:cNvPr>
          <p:cNvSpPr/>
          <p:nvPr/>
        </p:nvSpPr>
        <p:spPr>
          <a:xfrm>
            <a:off x="3303299" y="3867199"/>
            <a:ext cx="832473"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専務</a:t>
            </a:r>
            <a:r>
              <a:rPr kumimoji="1" lang="zh-CN" altLang="en-US" sz="1000" b="1">
                <a:solidFill>
                  <a:schemeClr val="tx1"/>
                </a:solidFill>
                <a:latin typeface="メイリオ" panose="020B0604030504040204" pitchFamily="50" charset="-128"/>
                <a:ea typeface="メイリオ" panose="020B0604030504040204" pitchFamily="50" charset="-128"/>
              </a:rPr>
              <a:t>理事</a:t>
            </a:r>
            <a:endParaRPr kumimoji="1" lang="ja-JP" altLang="en-US" sz="1000" b="1">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523D2684-8FCA-E86C-BF36-0375B6F1DB24}"/>
              </a:ext>
            </a:extLst>
          </p:cNvPr>
          <p:cNvSpPr/>
          <p:nvPr/>
        </p:nvSpPr>
        <p:spPr>
          <a:xfrm>
            <a:off x="1606739" y="1596463"/>
            <a:ext cx="2128071"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ja-JP" sz="1000" b="0" i="0" u="none" strike="noStrike">
                <a:solidFill>
                  <a:srgbClr val="000000"/>
                </a:solidFill>
                <a:effectLst/>
                <a:latin typeface="游ゴシック" panose="020B0400000000000000" pitchFamily="50" charset="-128"/>
                <a:ea typeface="游ゴシック" panose="020B0400000000000000" pitchFamily="50" charset="-128"/>
              </a:rPr>
              <a:t>林</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ja-JP" altLang="ja-JP" sz="1000" b="0" i="0" u="none" strike="noStrike">
                <a:solidFill>
                  <a:srgbClr val="000000"/>
                </a:solidFill>
                <a:effectLst/>
                <a:latin typeface="游ゴシック" panose="020B0400000000000000" pitchFamily="50" charset="-128"/>
                <a:ea typeface="游ゴシック" panose="020B0400000000000000" pitchFamily="50" charset="-128"/>
              </a:rPr>
              <a:t>宗治</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ja-JP" sz="900" b="0" i="0" u="none" strike="noStrike">
              <a:effectLst/>
              <a:latin typeface="Arial" panose="020B0604020202020204" pitchFamily="34" charset="0"/>
            </a:endParaRPr>
          </a:p>
          <a:p>
            <a:pPr marR="0" algn="l" rtl="0" fontAlgn="ctr">
              <a:spcBef>
                <a:spcPts val="0"/>
              </a:spcBef>
              <a:spcAft>
                <a:spcPts val="0"/>
              </a:spcAft>
            </a:pPr>
            <a:r>
              <a:rPr lang="ja-JP" altLang="ja-JP" sz="900" b="0" i="0" u="none" strike="noStrike">
                <a:solidFill>
                  <a:srgbClr val="000000"/>
                </a:solidFill>
                <a:effectLst/>
                <a:latin typeface="游ゴシック" panose="020B0400000000000000" pitchFamily="50" charset="-128"/>
                <a:ea typeface="游ゴシック" panose="020B0400000000000000" pitchFamily="50" charset="-128"/>
              </a:rPr>
              <a:t>㈱ソフトクリエイトホールディングス</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ja-JP"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17" name="正方形/長方形 16">
            <a:extLst>
              <a:ext uri="{FF2B5EF4-FFF2-40B4-BE49-F238E27FC236}">
                <a16:creationId xmlns:a16="http://schemas.microsoft.com/office/drawing/2014/main" id="{63CB6C0F-03F0-D76C-D2F5-7E6E86160A25}"/>
              </a:ext>
            </a:extLst>
          </p:cNvPr>
          <p:cNvSpPr/>
          <p:nvPr/>
        </p:nvSpPr>
        <p:spPr>
          <a:xfrm>
            <a:off x="1606739" y="3037753"/>
            <a:ext cx="983675"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玉田　宏一</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ja-JP" altLang="ja-JP" sz="900" b="0" i="0" u="none" strike="noStrike">
                <a:solidFill>
                  <a:srgbClr val="000000"/>
                </a:solidFill>
                <a:effectLst/>
                <a:latin typeface="游ゴシック" panose="020B0400000000000000" pitchFamily="50" charset="-128"/>
                <a:ea typeface="游ゴシック" panose="020B0400000000000000" pitchFamily="50" charset="-128"/>
              </a:rPr>
              <a:t>㈱ハイパー</a:t>
            </a:r>
            <a:endParaRPr lang="ja-JP" altLang="ja-JP" sz="1800" b="0" i="0" u="none" strike="noStrike">
              <a:effectLst/>
              <a:latin typeface="Arial" panose="020B0604020202020204" pitchFamily="34" charset="0"/>
            </a:endParaRPr>
          </a:p>
          <a:p>
            <a:pPr marR="0" algn="l" rtl="0" fontAlgn="ctr">
              <a:spcBef>
                <a:spcPts val="0"/>
              </a:spcBef>
              <a:spcAft>
                <a:spcPts val="0"/>
              </a:spcAft>
            </a:pPr>
            <a:r>
              <a:rPr lang="zh-TW" altLang="ja-JP" sz="900" b="0" i="0" u="none" strike="noStrike">
                <a:solidFill>
                  <a:srgbClr val="000000"/>
                </a:solidFill>
                <a:effectLst/>
                <a:latin typeface="游ゴシック" panose="020B0400000000000000" pitchFamily="50" charset="-128"/>
                <a:ea typeface="游ゴシック" panose="020B0400000000000000" pitchFamily="50" charset="-128"/>
              </a:rPr>
              <a:t>取締役</a:t>
            </a:r>
            <a:r>
              <a:rPr lang="ja-JP" altLang="ja-JP" sz="900" b="0" i="0" u="none" strike="noStrike">
                <a:solidFill>
                  <a:srgbClr val="000000"/>
                </a:solidFill>
                <a:effectLst/>
                <a:latin typeface="游ゴシック" panose="020B0400000000000000" pitchFamily="50" charset="-128"/>
                <a:ea typeface="游ゴシック" panose="020B0400000000000000" pitchFamily="50" charset="-128"/>
              </a:rPr>
              <a:t>会長</a:t>
            </a:r>
            <a:endParaRPr lang="ja-JP" altLang="ja-JP" sz="1800" b="0" i="0" u="none" strike="noStrike">
              <a:effectLst/>
              <a:latin typeface="Arial" panose="020B0604020202020204" pitchFamily="34" charset="0"/>
            </a:endParaRPr>
          </a:p>
        </p:txBody>
      </p:sp>
      <p:sp>
        <p:nvSpPr>
          <p:cNvPr id="18" name="正方形/長方形 17">
            <a:extLst>
              <a:ext uri="{FF2B5EF4-FFF2-40B4-BE49-F238E27FC236}">
                <a16:creationId xmlns:a16="http://schemas.microsoft.com/office/drawing/2014/main" id="{501D78D5-57CE-3B15-3B24-93BB935EABAD}"/>
              </a:ext>
            </a:extLst>
          </p:cNvPr>
          <p:cNvSpPr/>
          <p:nvPr/>
        </p:nvSpPr>
        <p:spPr>
          <a:xfrm>
            <a:off x="3981557" y="3037753"/>
            <a:ext cx="1624113"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松本　裕之</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ダイワボウ情報システム㈱</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1800" b="0" i="0" u="none" strike="noStrike">
              <a:effectLst/>
              <a:latin typeface="Arial" panose="020B0604020202020204" pitchFamily="34" charset="0"/>
            </a:endParaRPr>
          </a:p>
        </p:txBody>
      </p:sp>
      <p:sp>
        <p:nvSpPr>
          <p:cNvPr id="19" name="正方形/長方形 18">
            <a:extLst>
              <a:ext uri="{FF2B5EF4-FFF2-40B4-BE49-F238E27FC236}">
                <a16:creationId xmlns:a16="http://schemas.microsoft.com/office/drawing/2014/main" id="{3028E776-71BF-6262-1121-9C15F899471E}"/>
              </a:ext>
            </a:extLst>
          </p:cNvPr>
          <p:cNvSpPr/>
          <p:nvPr/>
        </p:nvSpPr>
        <p:spPr>
          <a:xfrm>
            <a:off x="6374036" y="3047818"/>
            <a:ext cx="1624113"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溝口　泰雄</a:t>
            </a:r>
          </a:p>
          <a:p>
            <a:pPr marR="0" algn="l" rtl="0" fontAlgn="ctr">
              <a:spcBef>
                <a:spcPts val="0"/>
              </a:spcBef>
              <a:spcAft>
                <a:spcPts val="0"/>
              </a:spcAft>
            </a:pPr>
            <a:endParaRPr lang="en-US" altLang="ja-JP" sz="900" dirty="0">
              <a:latin typeface="Arial" panose="020B0604020202020204" pitchFamily="34" charset="0"/>
            </a:endParaRPr>
          </a:p>
          <a:p>
            <a:pPr marR="0" algn="l" rtl="0" fontAlgn="ctr">
              <a:spcBef>
                <a:spcPts val="0"/>
              </a:spcBef>
              <a:spcAft>
                <a:spcPts val="0"/>
              </a:spcAft>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SB C&amp;S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取締役会長</a:t>
            </a:r>
            <a:endParaRPr lang="ja-JP" altLang="ja-JP" sz="1800" b="0" i="0" u="none" strike="noStrike" dirty="0">
              <a:effectLst/>
              <a:latin typeface="Arial" panose="020B0604020202020204" pitchFamily="34" charset="0"/>
            </a:endParaRPr>
          </a:p>
        </p:txBody>
      </p:sp>
      <p:sp>
        <p:nvSpPr>
          <p:cNvPr id="20" name="正方形/長方形 19">
            <a:extLst>
              <a:ext uri="{FF2B5EF4-FFF2-40B4-BE49-F238E27FC236}">
                <a16:creationId xmlns:a16="http://schemas.microsoft.com/office/drawing/2014/main" id="{B697AB82-ED28-91ED-2C3F-2832635D0E68}"/>
              </a:ext>
            </a:extLst>
          </p:cNvPr>
          <p:cNvSpPr/>
          <p:nvPr/>
        </p:nvSpPr>
        <p:spPr>
          <a:xfrm>
            <a:off x="1604133" y="4127362"/>
            <a:ext cx="1115558" cy="697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大塚　裕司</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大塚商会</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1800" b="0" i="0" u="none" strike="noStrike">
              <a:effectLst/>
              <a:latin typeface="Arial" panose="020B0604020202020204" pitchFamily="34" charset="0"/>
            </a:endParaRPr>
          </a:p>
        </p:txBody>
      </p:sp>
      <p:sp>
        <p:nvSpPr>
          <p:cNvPr id="21" name="正方形/長方形 20">
            <a:extLst>
              <a:ext uri="{FF2B5EF4-FFF2-40B4-BE49-F238E27FC236}">
                <a16:creationId xmlns:a16="http://schemas.microsoft.com/office/drawing/2014/main" id="{EC5ECA37-9171-A14A-7A65-8723075B048B}"/>
              </a:ext>
            </a:extLst>
          </p:cNvPr>
          <p:cNvSpPr/>
          <p:nvPr/>
        </p:nvSpPr>
        <p:spPr>
          <a:xfrm>
            <a:off x="4011716" y="4135493"/>
            <a:ext cx="247801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窪田　大介</a:t>
            </a:r>
          </a:p>
          <a:p>
            <a:pPr marR="0" algn="l" rtl="0" fontAlgn="ctr">
              <a:spcBef>
                <a:spcPts val="0"/>
              </a:spcBef>
              <a:spcAft>
                <a:spcPts val="0"/>
              </a:spcAft>
            </a:pPr>
            <a:endParaRPr lang="en-US" altLang="ja-JP" sz="900">
              <a:latin typeface="Arial" panose="020B0604020202020204" pitchFamily="34" charset="0"/>
            </a:endParaRPr>
          </a:p>
          <a:p>
            <a:pPr marR="0" algn="l" rtl="0" fontAlgn="ctr">
              <a:spcBef>
                <a:spcPts val="0"/>
              </a:spcBef>
              <a:spcAft>
                <a:spcPts val="0"/>
              </a:spcAft>
            </a:pP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一社</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日本コンピュータシステム販売店協会</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専務理事</a:t>
            </a:r>
            <a:endParaRPr lang="ja-JP" altLang="ja-JP" sz="1800" b="0" i="0" u="none" strike="noStrike">
              <a:effectLst/>
              <a:latin typeface="Arial" panose="020B0604020202020204" pitchFamily="34" charset="0"/>
            </a:endParaRPr>
          </a:p>
        </p:txBody>
      </p:sp>
      <p:sp>
        <p:nvSpPr>
          <p:cNvPr id="6" name="正方形/長方形 5">
            <a:extLst>
              <a:ext uri="{FF2B5EF4-FFF2-40B4-BE49-F238E27FC236}">
                <a16:creationId xmlns:a16="http://schemas.microsoft.com/office/drawing/2014/main" id="{0BACFC86-CD7E-E363-ED1D-899403B72378}"/>
              </a:ext>
            </a:extLst>
          </p:cNvPr>
          <p:cNvSpPr/>
          <p:nvPr/>
        </p:nvSpPr>
        <p:spPr>
          <a:xfrm>
            <a:off x="3337244" y="2789377"/>
            <a:ext cx="795131"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副会長</a:t>
            </a:r>
          </a:p>
        </p:txBody>
      </p:sp>
      <p:sp>
        <p:nvSpPr>
          <p:cNvPr id="11" name="正方形/長方形 10">
            <a:extLst>
              <a:ext uri="{FF2B5EF4-FFF2-40B4-BE49-F238E27FC236}">
                <a16:creationId xmlns:a16="http://schemas.microsoft.com/office/drawing/2014/main" id="{EAC3E4B4-6445-ABB5-1AAD-89AC2332E0F7}"/>
              </a:ext>
            </a:extLst>
          </p:cNvPr>
          <p:cNvSpPr/>
          <p:nvPr/>
        </p:nvSpPr>
        <p:spPr>
          <a:xfrm>
            <a:off x="5726573" y="2789377"/>
            <a:ext cx="795131"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副会長</a:t>
            </a:r>
          </a:p>
        </p:txBody>
      </p:sp>
      <p:pic>
        <p:nvPicPr>
          <p:cNvPr id="23" name="図 22">
            <a:extLst>
              <a:ext uri="{FF2B5EF4-FFF2-40B4-BE49-F238E27FC236}">
                <a16:creationId xmlns:a16="http://schemas.microsoft.com/office/drawing/2014/main" id="{A0DE022E-A7D1-52BF-59D2-3E23E140947D}"/>
              </a:ext>
            </a:extLst>
          </p:cNvPr>
          <p:cNvPicPr>
            <a:picLocks noChangeAspect="1"/>
          </p:cNvPicPr>
          <p:nvPr/>
        </p:nvPicPr>
        <p:blipFill>
          <a:blip r:embed="rId7"/>
          <a:stretch>
            <a:fillRect/>
          </a:stretch>
        </p:blipFill>
        <p:spPr>
          <a:xfrm>
            <a:off x="929477" y="1599545"/>
            <a:ext cx="707856" cy="947709"/>
          </a:xfrm>
          <a:prstGeom prst="rect">
            <a:avLst/>
          </a:prstGeom>
        </p:spPr>
      </p:pic>
    </p:spTree>
    <p:extLst>
      <p:ext uri="{BB962C8B-B14F-4D97-AF65-F5344CB8AC3E}">
        <p14:creationId xmlns:p14="http://schemas.microsoft.com/office/powerpoint/2010/main" val="379110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9FC9E-363A-4E59-990D-320A8CB95DCD}"/>
              </a:ext>
            </a:extLst>
          </p:cNvPr>
          <p:cNvSpPr>
            <a:spLocks noGrp="1"/>
          </p:cNvSpPr>
          <p:nvPr>
            <p:ph type="title"/>
          </p:nvPr>
        </p:nvSpPr>
        <p:spPr>
          <a:xfrm>
            <a:off x="859528" y="367664"/>
            <a:ext cx="7370700" cy="857400"/>
          </a:xfrm>
        </p:spPr>
        <p:txBody>
          <a:bodyPr/>
          <a:lstStyle/>
          <a:p>
            <a:r>
              <a:rPr kumimoji="1" lang="ja-JP" altLang="en-US" sz="3200">
                <a:latin typeface="メイリオ" panose="020B0604030504040204" pitchFamily="50" charset="-128"/>
                <a:ea typeface="メイリオ" panose="020B0604030504040204" pitchFamily="50" charset="-128"/>
              </a:rPr>
              <a:t>役員</a:t>
            </a:r>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833590"/>
            <a:ext cx="548700" cy="393600"/>
          </a:xfrm>
        </p:spPr>
        <p:txBody>
          <a:bodyPr/>
          <a:lstStyle/>
          <a:p>
            <a:pPr marL="0" lvl="0" indent="0" algn="l" rtl="0">
              <a:spcBef>
                <a:spcPts val="0"/>
              </a:spcBef>
              <a:spcAft>
                <a:spcPts val="0"/>
              </a:spcAft>
              <a:buNone/>
            </a:pPr>
            <a:fld id="{00000000-1234-1234-1234-123412341234}" type="slidenum">
              <a:rPr lang="en" smtClean="0"/>
              <a:t>15</a:t>
            </a:fld>
            <a:endParaRPr lang="en"/>
          </a:p>
        </p:txBody>
      </p:sp>
      <p:cxnSp>
        <p:nvCxnSpPr>
          <p:cNvPr id="25" name="直線コネクタ 24">
            <a:extLst>
              <a:ext uri="{FF2B5EF4-FFF2-40B4-BE49-F238E27FC236}">
                <a16:creationId xmlns:a16="http://schemas.microsoft.com/office/drawing/2014/main" id="{7023989D-7110-47E1-9DD0-509883BA3285}"/>
              </a:ext>
            </a:extLst>
          </p:cNvPr>
          <p:cNvCxnSpPr>
            <a:cxnSpLocks/>
          </p:cNvCxnSpPr>
          <p:nvPr/>
        </p:nvCxnSpPr>
        <p:spPr>
          <a:xfrm>
            <a:off x="4572000" y="174489"/>
            <a:ext cx="0" cy="4648143"/>
          </a:xfrm>
          <a:prstGeom prst="line">
            <a:avLst/>
          </a:prstGeom>
          <a:ln w="952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2" name="正方形/長方形 21">
            <a:extLst>
              <a:ext uri="{FF2B5EF4-FFF2-40B4-BE49-F238E27FC236}">
                <a16:creationId xmlns:a16="http://schemas.microsoft.com/office/drawing/2014/main" id="{759B6337-D1CE-350E-B7BD-AB9C49B19E18}"/>
              </a:ext>
            </a:extLst>
          </p:cNvPr>
          <p:cNvSpPr/>
          <p:nvPr/>
        </p:nvSpPr>
        <p:spPr>
          <a:xfrm>
            <a:off x="-264347" y="1285201"/>
            <a:ext cx="832473"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000" b="1">
                <a:solidFill>
                  <a:schemeClr val="tx1"/>
                </a:solidFill>
                <a:latin typeface="メイリオ" panose="020B0604030504040204" pitchFamily="50" charset="-128"/>
                <a:ea typeface="メイリオ" panose="020B0604030504040204" pitchFamily="50" charset="-128"/>
              </a:rPr>
              <a:t>理事</a:t>
            </a:r>
            <a:endParaRPr kumimoji="1" lang="ja-JP" altLang="en-US" sz="1000" b="1">
              <a:solidFill>
                <a:schemeClr val="tx1"/>
              </a:solidFill>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05B23B40-28AA-E949-D7B1-F80A136CB10C}"/>
              </a:ext>
            </a:extLst>
          </p:cNvPr>
          <p:cNvSpPr/>
          <p:nvPr/>
        </p:nvSpPr>
        <p:spPr>
          <a:xfrm>
            <a:off x="48790" y="1609559"/>
            <a:ext cx="4482192" cy="3457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descr="浦　聖治">
            <a:extLst>
              <a:ext uri="{FF2B5EF4-FFF2-40B4-BE49-F238E27FC236}">
                <a16:creationId xmlns:a16="http://schemas.microsoft.com/office/drawing/2014/main" id="{5737E8D9-5A2D-4094-BBB5-9828B92C40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67" y="3296176"/>
            <a:ext cx="561068" cy="74406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B206BCC-7652-40E5-96C7-D14DF30CC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79" y="1556260"/>
            <a:ext cx="549839" cy="726905"/>
          </a:xfrm>
          <a:prstGeom prst="rect">
            <a:avLst/>
          </a:prstGeom>
        </p:spPr>
      </p:pic>
      <p:pic>
        <p:nvPicPr>
          <p:cNvPr id="23" name="図 22" descr="大三川　彰彦">
            <a:extLst>
              <a:ext uri="{FF2B5EF4-FFF2-40B4-BE49-F238E27FC236}">
                <a16:creationId xmlns:a16="http://schemas.microsoft.com/office/drawing/2014/main" id="{162A650F-733E-7878-D569-338A39C28A6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9016" y="3271154"/>
            <a:ext cx="566261" cy="75324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27D73FA2-F0B7-CC47-120B-12ECD397D3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5733" y="4158101"/>
            <a:ext cx="571078" cy="751978"/>
          </a:xfrm>
          <a:prstGeom prst="rect">
            <a:avLst/>
          </a:prstGeom>
        </p:spPr>
      </p:pic>
      <p:pic>
        <p:nvPicPr>
          <p:cNvPr id="16" name="図 15" descr="スーツを着た男性の顔&#10;&#10;自動的に生成された説明">
            <a:extLst>
              <a:ext uri="{FF2B5EF4-FFF2-40B4-BE49-F238E27FC236}">
                <a16:creationId xmlns:a16="http://schemas.microsoft.com/office/drawing/2014/main" id="{158BA213-9DE1-F8E5-D40C-FBE078DDB1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65561" y="2387161"/>
            <a:ext cx="562485" cy="739581"/>
          </a:xfrm>
          <a:prstGeom prst="rect">
            <a:avLst/>
          </a:prstGeom>
        </p:spPr>
      </p:pic>
      <p:pic>
        <p:nvPicPr>
          <p:cNvPr id="5" name="Picture 2">
            <a:extLst>
              <a:ext uri="{FF2B5EF4-FFF2-40B4-BE49-F238E27FC236}">
                <a16:creationId xmlns:a16="http://schemas.microsoft.com/office/drawing/2014/main" id="{D2F3627F-584E-9FEE-94A8-BDCD137CC18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394" y="4128196"/>
            <a:ext cx="575063" cy="768321"/>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7B056FC9-34D8-77B3-7101-8BEA47AE12A4}"/>
              </a:ext>
            </a:extLst>
          </p:cNvPr>
          <p:cNvSpPr/>
          <p:nvPr/>
        </p:nvSpPr>
        <p:spPr>
          <a:xfrm>
            <a:off x="546111" y="1560717"/>
            <a:ext cx="1950189" cy="675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鯵坂　慎</a:t>
            </a:r>
            <a:endParaRPr lang="en-US" altLang="ja-JP" sz="1000">
              <a:latin typeface="Arial" panose="020B0604020202020204" pitchFamily="34" charset="0"/>
            </a:endParaRPr>
          </a:p>
          <a:p>
            <a:pPr marR="0" algn="l">
              <a:spcBef>
                <a:spcPts val="0"/>
              </a:spcBef>
              <a:spcAft>
                <a:spcPts val="0"/>
              </a:spcAft>
            </a:pPr>
            <a:r>
              <a:rPr lang="ja-JP" altLang="en-US" sz="900">
                <a:solidFill>
                  <a:srgbClr val="000000"/>
                </a:solidFill>
                <a:latin typeface="游ゴシック"/>
                <a:ea typeface="游ゴシック"/>
              </a:rPr>
              <a:t>㈱インターネットイニシアティブ</a:t>
            </a:r>
            <a:endParaRPr lang="en-US" altLang="ja-JP" sz="900">
              <a:solidFill>
                <a:srgbClr val="000000"/>
              </a:solidFill>
              <a:latin typeface="游ゴシック"/>
              <a:ea typeface="游ゴシック"/>
            </a:endParaRPr>
          </a:p>
          <a:p>
            <a:pPr fontAlgn="ctr"/>
            <a:r>
              <a:rPr lang="ja-JP" altLang="en-US" sz="900">
                <a:solidFill>
                  <a:srgbClr val="000000"/>
                </a:solidFill>
                <a:latin typeface="游ゴシック"/>
                <a:ea typeface="游ゴシック"/>
              </a:rPr>
              <a:t>常務執行役員 </a:t>
            </a:r>
          </a:p>
          <a:p>
            <a:r>
              <a:rPr lang="ja-JP" altLang="en-US" sz="900">
                <a:solidFill>
                  <a:srgbClr val="000000"/>
                </a:solidFill>
                <a:latin typeface="游ゴシック"/>
                <a:ea typeface="游ゴシック"/>
              </a:rPr>
              <a:t>アライアンス営業本部長 </a:t>
            </a:r>
            <a:endParaRPr lang="ja-JP">
              <a:solidFill>
                <a:srgbClr val="FFFFFF"/>
              </a:solidFill>
              <a:latin typeface="游ゴシック"/>
              <a:ea typeface="游ゴシック"/>
            </a:endParaRPr>
          </a:p>
          <a:p>
            <a:pPr marR="0" algn="l">
              <a:spcBef>
                <a:spcPts val="0"/>
              </a:spcBef>
              <a:spcAft>
                <a:spcPts val="0"/>
              </a:spcAft>
            </a:pPr>
            <a:r>
              <a:rPr lang="ja-JP" altLang="en-US" sz="900">
                <a:solidFill>
                  <a:srgbClr val="000000"/>
                </a:solidFill>
                <a:latin typeface="游ゴシック"/>
                <a:ea typeface="游ゴシック"/>
              </a:rPr>
              <a:t>マーケティング統括本部長</a:t>
            </a:r>
            <a:endParaRPr lang="ja-JP">
              <a:latin typeface="游ゴシック"/>
              <a:ea typeface="游ゴシック"/>
            </a:endParaRPr>
          </a:p>
        </p:txBody>
      </p:sp>
      <p:sp>
        <p:nvSpPr>
          <p:cNvPr id="19" name="正方形/長方形 18">
            <a:extLst>
              <a:ext uri="{FF2B5EF4-FFF2-40B4-BE49-F238E27FC236}">
                <a16:creationId xmlns:a16="http://schemas.microsoft.com/office/drawing/2014/main" id="{7ACA7A6C-0C13-F632-C366-B3CD74CA9514}"/>
              </a:ext>
            </a:extLst>
          </p:cNvPr>
          <p:cNvSpPr/>
          <p:nvPr/>
        </p:nvSpPr>
        <p:spPr>
          <a:xfrm>
            <a:off x="2869657" y="2439547"/>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ja-JP" altLang="en-US" sz="1000">
                <a:solidFill>
                  <a:srgbClr val="000000"/>
                </a:solidFill>
                <a:latin typeface="游ゴシック" panose="020B0400000000000000" pitchFamily="50" charset="-128"/>
                <a:ea typeface="游ゴシック" panose="020B0400000000000000" pitchFamily="50" charset="-128"/>
              </a:rPr>
              <a:t>井田　晶也</a:t>
            </a:r>
            <a:endParaRPr lang="en-US" altLang="ja-JP" sz="1000">
              <a:solidFill>
                <a:srgbClr val="000000"/>
              </a:solidFill>
              <a:latin typeface="游ゴシック" panose="020B0400000000000000" pitchFamily="50" charset="-128"/>
              <a:ea typeface="游ゴシック" panose="020B0400000000000000" pitchFamily="50" charset="-128"/>
            </a:endParaRPr>
          </a:p>
          <a:p>
            <a:pPr fontAlgn="ctr"/>
            <a:endParaRPr lang="en-US" altLang="ja-JP" sz="90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panose="020B0400000000000000" pitchFamily="50" charset="-128"/>
                <a:ea typeface="游ゴシック" panose="020B0400000000000000" pitchFamily="50" charset="-128"/>
              </a:rPr>
              <a:t>クアルコムシーディーエム</a:t>
            </a:r>
            <a:endParaRPr lang="en-US" altLang="ja-JP" sz="90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panose="020B0400000000000000" pitchFamily="50" charset="-128"/>
                <a:ea typeface="游ゴシック" panose="020B0400000000000000" pitchFamily="50" charset="-128"/>
              </a:rPr>
              <a:t>エーテクノロジーズ</a:t>
            </a:r>
            <a:r>
              <a:rPr lang="en-US" altLang="ja-JP" sz="900">
                <a:solidFill>
                  <a:srgbClr val="000000"/>
                </a:solidFill>
                <a:latin typeface="游ゴシック" panose="020B0400000000000000" pitchFamily="50" charset="-128"/>
                <a:ea typeface="游ゴシック" panose="020B0400000000000000" pitchFamily="50" charset="-128"/>
              </a:rPr>
              <a:t>(</a:t>
            </a:r>
            <a:r>
              <a:rPr lang="ja-JP" altLang="en-US" sz="900">
                <a:solidFill>
                  <a:srgbClr val="000000"/>
                </a:solidFill>
                <a:latin typeface="游ゴシック" panose="020B0400000000000000" pitchFamily="50" charset="-128"/>
                <a:ea typeface="游ゴシック" panose="020B0400000000000000" pitchFamily="50" charset="-128"/>
              </a:rPr>
              <a:t>有</a:t>
            </a:r>
            <a:r>
              <a:rPr lang="en-US" altLang="ja-JP" sz="900">
                <a:solidFill>
                  <a:srgbClr val="000000"/>
                </a:solidFill>
                <a:latin typeface="游ゴシック" panose="020B0400000000000000" pitchFamily="50" charset="-128"/>
                <a:ea typeface="游ゴシック" panose="020B0400000000000000" pitchFamily="50" charset="-128"/>
              </a:rPr>
              <a:t>)</a:t>
            </a:r>
          </a:p>
          <a:p>
            <a:pPr fontAlgn="ctr"/>
            <a:r>
              <a:rPr lang="ja-JP" altLang="en-US" sz="900">
                <a:solidFill>
                  <a:srgbClr val="000000"/>
                </a:solidFill>
                <a:latin typeface="游ゴシック" panose="020B0400000000000000" pitchFamily="50" charset="-128"/>
                <a:ea typeface="游ゴシック" panose="020B0400000000000000" pitchFamily="50" charset="-128"/>
              </a:rPr>
              <a:t>統括本部長</a:t>
            </a:r>
            <a:endParaRPr lang="en-US" altLang="ja-JP" sz="900">
              <a:solidFill>
                <a:schemeClr val="tx1"/>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a:solidFill>
                <a:schemeClr val="tx1"/>
              </a:solidFill>
              <a:latin typeface="Arial" panose="020B0604020202020204" pitchFamily="34" charset="0"/>
            </a:endParaRPr>
          </a:p>
        </p:txBody>
      </p:sp>
      <p:sp>
        <p:nvSpPr>
          <p:cNvPr id="49" name="正方形/長方形 48">
            <a:extLst>
              <a:ext uri="{FF2B5EF4-FFF2-40B4-BE49-F238E27FC236}">
                <a16:creationId xmlns:a16="http://schemas.microsoft.com/office/drawing/2014/main" id="{3CA0D466-9299-F931-169A-558B483F0263}"/>
              </a:ext>
            </a:extLst>
          </p:cNvPr>
          <p:cNvSpPr/>
          <p:nvPr/>
        </p:nvSpPr>
        <p:spPr>
          <a:xfrm>
            <a:off x="4586720" y="1537821"/>
            <a:ext cx="4482192" cy="3411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6B08F405-365C-3506-F150-AEF7A3FFD5E2}"/>
              </a:ext>
            </a:extLst>
          </p:cNvPr>
          <p:cNvSpPr/>
          <p:nvPr/>
        </p:nvSpPr>
        <p:spPr>
          <a:xfrm>
            <a:off x="4593744" y="1496322"/>
            <a:ext cx="4550256" cy="3452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スーツを着ている男はスマイルしている&#10;&#10;自動的に生成された説明">
            <a:extLst>
              <a:ext uri="{FF2B5EF4-FFF2-40B4-BE49-F238E27FC236}">
                <a16:creationId xmlns:a16="http://schemas.microsoft.com/office/drawing/2014/main" id="{3C615AEF-BC99-1D14-FB60-B5921DB360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54422" y="2383243"/>
            <a:ext cx="576958" cy="748947"/>
          </a:xfrm>
          <a:prstGeom prst="rect">
            <a:avLst/>
          </a:prstGeom>
        </p:spPr>
      </p:pic>
      <p:pic>
        <p:nvPicPr>
          <p:cNvPr id="6" name="図 5">
            <a:extLst>
              <a:ext uri="{FF2B5EF4-FFF2-40B4-BE49-F238E27FC236}">
                <a16:creationId xmlns:a16="http://schemas.microsoft.com/office/drawing/2014/main" id="{10A0928D-82AF-4AD0-FA44-3EA800AAFC1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36186" y="2353511"/>
            <a:ext cx="578796" cy="766905"/>
          </a:xfrm>
          <a:prstGeom prst="rect">
            <a:avLst/>
          </a:prstGeom>
        </p:spPr>
      </p:pic>
      <p:pic>
        <p:nvPicPr>
          <p:cNvPr id="1028" name="Picture 4">
            <a:extLst>
              <a:ext uri="{FF2B5EF4-FFF2-40B4-BE49-F238E27FC236}">
                <a16:creationId xmlns:a16="http://schemas.microsoft.com/office/drawing/2014/main" id="{9EC99EFA-31EC-BAC1-CCA3-AE75B9F8518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57781" y="1529107"/>
            <a:ext cx="579351" cy="739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8B2D033-0710-1BB8-D90D-35F6FE2403B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38975" y="3243119"/>
            <a:ext cx="569401" cy="731450"/>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a:extLst>
              <a:ext uri="{FF2B5EF4-FFF2-40B4-BE49-F238E27FC236}">
                <a16:creationId xmlns:a16="http://schemas.microsoft.com/office/drawing/2014/main" id="{F6A3C035-A7A2-77E7-8E50-75DEB1C1FAA9}"/>
              </a:ext>
            </a:extLst>
          </p:cNvPr>
          <p:cNvSpPr/>
          <p:nvPr/>
        </p:nvSpPr>
        <p:spPr>
          <a:xfrm>
            <a:off x="548700" y="2344247"/>
            <a:ext cx="1950189" cy="8277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EA3D0CD8-5E3F-AE29-E0D8-A457DB0394D0}"/>
              </a:ext>
            </a:extLst>
          </p:cNvPr>
          <p:cNvSpPr/>
          <p:nvPr/>
        </p:nvSpPr>
        <p:spPr>
          <a:xfrm>
            <a:off x="597357" y="3286569"/>
            <a:ext cx="1950189" cy="664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浦　聖治</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クオリティソフト㈱</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CEO</a:t>
            </a:r>
            <a:endParaRPr lang="ja-JP" altLang="ja-JP" sz="900" b="0" i="0" u="none" strike="noStrike">
              <a:effectLst/>
              <a:latin typeface="Arial" panose="020B0604020202020204" pitchFamily="34" charset="0"/>
            </a:endParaRPr>
          </a:p>
        </p:txBody>
      </p:sp>
      <p:sp>
        <p:nvSpPr>
          <p:cNvPr id="56" name="正方形/長方形 55">
            <a:extLst>
              <a:ext uri="{FF2B5EF4-FFF2-40B4-BE49-F238E27FC236}">
                <a16:creationId xmlns:a16="http://schemas.microsoft.com/office/drawing/2014/main" id="{C35F4703-038B-6766-1084-189746A737A9}"/>
              </a:ext>
            </a:extLst>
          </p:cNvPr>
          <p:cNvSpPr/>
          <p:nvPr/>
        </p:nvSpPr>
        <p:spPr>
          <a:xfrm>
            <a:off x="2927717" y="3258541"/>
            <a:ext cx="1950189" cy="6143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大三川　彰彦</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トレンドマイクロ㈱</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取締役副社長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7" name="正方形/長方形 56">
            <a:extLst>
              <a:ext uri="{FF2B5EF4-FFF2-40B4-BE49-F238E27FC236}">
                <a16:creationId xmlns:a16="http://schemas.microsoft.com/office/drawing/2014/main" id="{2201044E-24DE-334D-1BCA-CF2C00A9A2CE}"/>
              </a:ext>
            </a:extLst>
          </p:cNvPr>
          <p:cNvSpPr/>
          <p:nvPr/>
        </p:nvSpPr>
        <p:spPr>
          <a:xfrm>
            <a:off x="546645" y="4159595"/>
            <a:ext cx="1950189" cy="620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小川　浄香　</a:t>
            </a:r>
            <a:endParaRPr lang="ja-JP" altLang="en-US"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ブリッジインターナショナル㈱</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執行役員 サービス統括本部長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8" name="正方形/長方形 57">
            <a:extLst>
              <a:ext uri="{FF2B5EF4-FFF2-40B4-BE49-F238E27FC236}">
                <a16:creationId xmlns:a16="http://schemas.microsoft.com/office/drawing/2014/main" id="{921F63C8-8A6D-2DC5-63A3-F7FA11D03DD5}"/>
              </a:ext>
            </a:extLst>
          </p:cNvPr>
          <p:cNvSpPr/>
          <p:nvPr/>
        </p:nvSpPr>
        <p:spPr>
          <a:xfrm>
            <a:off x="2873159" y="4145999"/>
            <a:ext cx="1950189" cy="585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奥田　芳恵</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en-US" altLang="ja-JP" sz="900">
                <a:solidFill>
                  <a:srgbClr val="000000"/>
                </a:solidFill>
                <a:latin typeface="游ゴシック" panose="020B0400000000000000" pitchFamily="50" charset="-128"/>
                <a:ea typeface="游ゴシック" panose="020B0400000000000000" pitchFamily="50" charset="-128"/>
              </a:rPr>
              <a:t>BCN</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59" name="正方形/長方形 58">
            <a:extLst>
              <a:ext uri="{FF2B5EF4-FFF2-40B4-BE49-F238E27FC236}">
                <a16:creationId xmlns:a16="http://schemas.microsoft.com/office/drawing/2014/main" id="{971DA45D-1F4B-371D-82B3-5AB2E388873D}"/>
              </a:ext>
            </a:extLst>
          </p:cNvPr>
          <p:cNvSpPr/>
          <p:nvPr/>
        </p:nvSpPr>
        <p:spPr>
          <a:xfrm>
            <a:off x="5204991" y="1529274"/>
            <a:ext cx="1950189" cy="620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笠井　徹</a:t>
            </a:r>
            <a:endParaRPr lang="en-US" altLang="ja-JP"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リコージャパン㈱</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 社長執行役員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CEO</a:t>
            </a:r>
          </a:p>
        </p:txBody>
      </p:sp>
      <p:sp>
        <p:nvSpPr>
          <p:cNvPr id="60" name="正方形/長方形 59">
            <a:extLst>
              <a:ext uri="{FF2B5EF4-FFF2-40B4-BE49-F238E27FC236}">
                <a16:creationId xmlns:a16="http://schemas.microsoft.com/office/drawing/2014/main" id="{B9913320-70AA-3501-F3DF-FBCDEB28CB8D}"/>
              </a:ext>
            </a:extLst>
          </p:cNvPr>
          <p:cNvSpPr/>
          <p:nvPr/>
        </p:nvSpPr>
        <p:spPr>
          <a:xfrm>
            <a:off x="7511980" y="1493453"/>
            <a:ext cx="1950189" cy="620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金成　葉子</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シー・シー・ダブル</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62" name="正方形/長方形 61">
            <a:extLst>
              <a:ext uri="{FF2B5EF4-FFF2-40B4-BE49-F238E27FC236}">
                <a16:creationId xmlns:a16="http://schemas.microsoft.com/office/drawing/2014/main" id="{DA2C6000-1435-9C20-A470-4769843B5A47}"/>
              </a:ext>
            </a:extLst>
          </p:cNvPr>
          <p:cNvSpPr/>
          <p:nvPr/>
        </p:nvSpPr>
        <p:spPr>
          <a:xfrm>
            <a:off x="5210946" y="2388798"/>
            <a:ext cx="1950189" cy="738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木本　泰生</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㈱プリンストン</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取締役</a:t>
            </a:r>
            <a:r>
              <a:rPr lang="ja-JP" altLang="en-US" sz="900" dirty="0">
                <a:solidFill>
                  <a:srgbClr val="000000"/>
                </a:solidFill>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ICT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ビジネス営業本部</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本部</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長</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63" name="正方形/長方形 62">
            <a:extLst>
              <a:ext uri="{FF2B5EF4-FFF2-40B4-BE49-F238E27FC236}">
                <a16:creationId xmlns:a16="http://schemas.microsoft.com/office/drawing/2014/main" id="{5E9A3761-B1CE-ECE5-79FC-6556BF9BC5AE}"/>
              </a:ext>
            </a:extLst>
          </p:cNvPr>
          <p:cNvSpPr/>
          <p:nvPr/>
        </p:nvSpPr>
        <p:spPr>
          <a:xfrm>
            <a:off x="7483901" y="2341136"/>
            <a:ext cx="1950189" cy="601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國持　重隆</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TD SYNNEX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1025" name="正方形/長方形 1024">
            <a:extLst>
              <a:ext uri="{FF2B5EF4-FFF2-40B4-BE49-F238E27FC236}">
                <a16:creationId xmlns:a16="http://schemas.microsoft.com/office/drawing/2014/main" id="{F79725BA-F041-92BD-C329-AC840BC83E67}"/>
              </a:ext>
            </a:extLst>
          </p:cNvPr>
          <p:cNvSpPr/>
          <p:nvPr/>
        </p:nvSpPr>
        <p:spPr>
          <a:xfrm>
            <a:off x="7481692" y="3242070"/>
            <a:ext cx="1950189" cy="601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栗林　治夫　</a:t>
            </a:r>
            <a:endParaRPr lang="en-US" altLang="ja-JP"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エプソン販売㈱</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p:txBody>
      </p:sp>
      <p:sp>
        <p:nvSpPr>
          <p:cNvPr id="1027" name="正方形/長方形 1026">
            <a:extLst>
              <a:ext uri="{FF2B5EF4-FFF2-40B4-BE49-F238E27FC236}">
                <a16:creationId xmlns:a16="http://schemas.microsoft.com/office/drawing/2014/main" id="{32EDA688-EAD8-D17F-235A-E5BD2242E4D3}"/>
              </a:ext>
            </a:extLst>
          </p:cNvPr>
          <p:cNvSpPr/>
          <p:nvPr/>
        </p:nvSpPr>
        <p:spPr>
          <a:xfrm>
            <a:off x="5266160" y="4146717"/>
            <a:ext cx="1950189" cy="6016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後藤　行正</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err="1">
                <a:solidFill>
                  <a:srgbClr val="000000"/>
                </a:solidFill>
                <a:effectLst/>
                <a:latin typeface="游ゴシック" panose="020B0400000000000000" pitchFamily="50" charset="-128"/>
                <a:ea typeface="游ゴシック" panose="020B0400000000000000" pitchFamily="50" charset="-128"/>
              </a:rPr>
              <a:t>ecbeing</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執行役員 営業本部</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pic>
        <p:nvPicPr>
          <p:cNvPr id="1029" name="図 1028" descr="後藤　行正">
            <a:extLst>
              <a:ext uri="{FF2B5EF4-FFF2-40B4-BE49-F238E27FC236}">
                <a16:creationId xmlns:a16="http://schemas.microsoft.com/office/drawing/2014/main" id="{3E025A01-BE4D-2F13-DDD8-729839D88C4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685802" y="4125766"/>
            <a:ext cx="553665" cy="736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154ACB-8729-C760-E8D5-0AD3C0F4A81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914205" y="4108560"/>
            <a:ext cx="593695" cy="79321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1E0F266D-E807-4311-AB67-CFE69FD72AB2}"/>
              </a:ext>
            </a:extLst>
          </p:cNvPr>
          <p:cNvSpPr/>
          <p:nvPr/>
        </p:nvSpPr>
        <p:spPr>
          <a:xfrm>
            <a:off x="7481691" y="4120143"/>
            <a:ext cx="1950189" cy="6214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小林</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宗洋</a:t>
            </a:r>
            <a:endParaRPr lang="zh-TW" altLang="en-US"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日本</a:t>
            </a:r>
            <a:r>
              <a:rPr lang="en-US" altLang="zh-TW" sz="900" b="0" i="0" u="none" strike="noStrike">
                <a:solidFill>
                  <a:srgbClr val="000000"/>
                </a:solidFill>
                <a:effectLst/>
                <a:latin typeface="游ゴシック" panose="020B0400000000000000" pitchFamily="50" charset="-128"/>
                <a:ea typeface="游ゴシック" panose="020B0400000000000000" pitchFamily="50" charset="-128"/>
              </a:rPr>
              <a:t>HP</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常務</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執行役員</a:t>
            </a:r>
            <a:endParaRPr lang="ja-JP" altLang="ja-JP" sz="900" b="0" i="0" u="none" strike="noStrike">
              <a:effectLst/>
              <a:latin typeface="Arial" panose="020B0604020202020204" pitchFamily="34" charset="0"/>
            </a:endParaRPr>
          </a:p>
        </p:txBody>
      </p:sp>
      <p:pic>
        <p:nvPicPr>
          <p:cNvPr id="11" name="図 10" descr="白いシャツを着ている人はスマイルしている&#10;&#10;AI 生成コンテンツは誤りを含む可能性があります。">
            <a:extLst>
              <a:ext uri="{FF2B5EF4-FFF2-40B4-BE49-F238E27FC236}">
                <a16:creationId xmlns:a16="http://schemas.microsoft.com/office/drawing/2014/main" id="{E4248422-5D6F-BD11-CBD3-4F5F8971B7B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39380" y="1425009"/>
            <a:ext cx="570091" cy="796351"/>
          </a:xfrm>
          <a:prstGeom prst="rect">
            <a:avLst/>
          </a:prstGeom>
        </p:spPr>
      </p:pic>
      <p:pic>
        <p:nvPicPr>
          <p:cNvPr id="9" name="Picture 8">
            <a:extLst>
              <a:ext uri="{FF2B5EF4-FFF2-40B4-BE49-F238E27FC236}">
                <a16:creationId xmlns:a16="http://schemas.microsoft.com/office/drawing/2014/main" id="{00992924-A8BF-8EAF-8EBD-09BD6BC8C702}"/>
              </a:ext>
            </a:extLst>
          </p:cNvPr>
          <p:cNvPicPr>
            <a:picLocks noChangeAspect="1"/>
          </p:cNvPicPr>
          <p:nvPr/>
        </p:nvPicPr>
        <p:blipFill>
          <a:blip r:embed="rId16"/>
          <a:stretch>
            <a:fillRect/>
          </a:stretch>
        </p:blipFill>
        <p:spPr>
          <a:xfrm>
            <a:off x="2365862" y="1537552"/>
            <a:ext cx="565640" cy="742220"/>
          </a:xfrm>
          <a:prstGeom prst="rect">
            <a:avLst/>
          </a:prstGeom>
        </p:spPr>
      </p:pic>
      <p:sp>
        <p:nvSpPr>
          <p:cNvPr id="21" name="正方形/長方形 18">
            <a:extLst>
              <a:ext uri="{FF2B5EF4-FFF2-40B4-BE49-F238E27FC236}">
                <a16:creationId xmlns:a16="http://schemas.microsoft.com/office/drawing/2014/main" id="{7FF14403-07C0-0B4B-BE58-D50A73A4F899}"/>
              </a:ext>
            </a:extLst>
          </p:cNvPr>
          <p:cNvSpPr/>
          <p:nvPr/>
        </p:nvSpPr>
        <p:spPr>
          <a:xfrm>
            <a:off x="2868003" y="1622344"/>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sz="1000" dirty="0">
                <a:solidFill>
                  <a:srgbClr val="1C100D"/>
                </a:solidFill>
                <a:highlight>
                  <a:srgbClr val="FFFFFF"/>
                </a:highlight>
                <a:latin typeface="游ゴシック"/>
                <a:ea typeface="游ゴシック"/>
              </a:rPr>
              <a:t>井内</a:t>
            </a:r>
            <a:r>
              <a:rPr lang="ja-JP" altLang="en-US" sz="1000" dirty="0">
                <a:solidFill>
                  <a:srgbClr val="1C100D"/>
                </a:solidFill>
                <a:highlight>
                  <a:srgbClr val="FFFFFF"/>
                </a:highlight>
                <a:latin typeface="游ゴシック"/>
                <a:ea typeface="游ゴシック"/>
              </a:rPr>
              <a:t>　</a:t>
            </a:r>
            <a:r>
              <a:rPr lang="ja-JP" sz="1000" dirty="0">
                <a:solidFill>
                  <a:srgbClr val="1C100D"/>
                </a:solidFill>
                <a:highlight>
                  <a:srgbClr val="FFFFFF"/>
                </a:highlight>
                <a:latin typeface="游ゴシック"/>
                <a:ea typeface="游ゴシック"/>
              </a:rPr>
              <a:t>康司</a:t>
            </a:r>
            <a:r>
              <a:rPr lang="ja-JP" altLang="en-US" sz="1000" b="0" i="0" u="none" strike="noStrike" dirty="0">
                <a:solidFill>
                  <a:srgbClr val="000000"/>
                </a:solidFill>
                <a:effectLst/>
                <a:latin typeface="游ゴシック"/>
                <a:ea typeface="游ゴシック"/>
              </a:rPr>
              <a:t>　</a:t>
            </a:r>
            <a:r>
              <a:rPr lang="en-US" altLang="ja-JP" sz="1000" b="1" dirty="0">
                <a:solidFill>
                  <a:srgbClr val="FF0000"/>
                </a:solidFill>
                <a:latin typeface="游ゴシック"/>
                <a:ea typeface="游ゴシック"/>
              </a:rPr>
              <a:t>NEW</a:t>
            </a:r>
            <a:endParaRPr lang="en-US" altLang="ja-JP" sz="1000" b="0" i="0" u="none" strike="noStrike" dirty="0">
              <a:solidFill>
                <a:srgbClr val="000000"/>
              </a:solidFill>
              <a:effectLst/>
              <a:latin typeface="游ゴシック"/>
              <a:ea typeface="游ゴシック"/>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a:ea typeface="游ゴシック"/>
              </a:rPr>
              <a:t>パナソニックコネクト</a:t>
            </a:r>
            <a:r>
              <a:rPr lang="ja-JP" altLang="en-US" sz="900" b="0" i="0" u="none" strike="noStrike" dirty="0">
                <a:solidFill>
                  <a:srgbClr val="000000"/>
                </a:solidFill>
                <a:effectLst/>
                <a:latin typeface="游ゴシック"/>
                <a:ea typeface="游ゴシック"/>
              </a:rPr>
              <a:t>㈱</a:t>
            </a:r>
          </a:p>
          <a:p>
            <a:pPr marR="0" algn="l" rtl="0" fontAlgn="ctr">
              <a:spcBef>
                <a:spcPts val="0"/>
              </a:spcBef>
              <a:spcAft>
                <a:spcPts val="0"/>
              </a:spcAft>
            </a:pPr>
            <a:r>
              <a:rPr lang="ja-JP" altLang="en-US" sz="900" dirty="0">
                <a:solidFill>
                  <a:srgbClr val="000000"/>
                </a:solidFill>
                <a:latin typeface="游ゴシック"/>
                <a:ea typeface="游ゴシック"/>
              </a:rPr>
              <a:t>現場ソリューションカンパニー</a:t>
            </a:r>
          </a:p>
          <a:p>
            <a:r>
              <a:rPr lang="ja-JP" altLang="en-US" sz="900" dirty="0">
                <a:solidFill>
                  <a:srgbClr val="000000"/>
                </a:solidFill>
                <a:latin typeface="游ゴシック"/>
                <a:ea typeface="游ゴシック"/>
              </a:rPr>
              <a:t>常務</a:t>
            </a:r>
          </a:p>
        </p:txBody>
      </p:sp>
      <p:pic>
        <p:nvPicPr>
          <p:cNvPr id="26" name="Picture 25">
            <a:extLst>
              <a:ext uri="{FF2B5EF4-FFF2-40B4-BE49-F238E27FC236}">
                <a16:creationId xmlns:a16="http://schemas.microsoft.com/office/drawing/2014/main" id="{33E2597A-02F5-CE8B-549E-DE3D1DDEEF0E}"/>
              </a:ext>
            </a:extLst>
          </p:cNvPr>
          <p:cNvPicPr>
            <a:picLocks noChangeAspect="1"/>
          </p:cNvPicPr>
          <p:nvPr/>
        </p:nvPicPr>
        <p:blipFill>
          <a:blip r:embed="rId17"/>
          <a:stretch>
            <a:fillRect/>
          </a:stretch>
        </p:blipFill>
        <p:spPr>
          <a:xfrm>
            <a:off x="42496" y="2387844"/>
            <a:ext cx="581760" cy="741486"/>
          </a:xfrm>
          <a:prstGeom prst="rect">
            <a:avLst/>
          </a:prstGeom>
        </p:spPr>
      </p:pic>
      <p:sp>
        <p:nvSpPr>
          <p:cNvPr id="27" name="正方形/長方形 18">
            <a:extLst>
              <a:ext uri="{FF2B5EF4-FFF2-40B4-BE49-F238E27FC236}">
                <a16:creationId xmlns:a16="http://schemas.microsoft.com/office/drawing/2014/main" id="{49AAEA65-9CE7-1E04-2273-E63278F41AE3}"/>
              </a:ext>
            </a:extLst>
          </p:cNvPr>
          <p:cNvSpPr/>
          <p:nvPr/>
        </p:nvSpPr>
        <p:spPr>
          <a:xfrm>
            <a:off x="552695" y="2442959"/>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1000">
                <a:solidFill>
                  <a:srgbClr val="000000"/>
                </a:solidFill>
                <a:latin typeface="游ゴシック"/>
                <a:ea typeface="游ゴシック"/>
              </a:rPr>
              <a:t>石川</a:t>
            </a:r>
            <a:r>
              <a:rPr lang="ja-JP" altLang="en-US" sz="1000" b="0" i="0" u="none" strike="noStrike">
                <a:solidFill>
                  <a:srgbClr val="000000"/>
                </a:solidFill>
                <a:effectLst/>
                <a:latin typeface="游ゴシック"/>
                <a:ea typeface="游ゴシック"/>
              </a:rPr>
              <a:t>　</a:t>
            </a:r>
            <a:r>
              <a:rPr lang="ja-JP" altLang="en-US" sz="1000">
                <a:solidFill>
                  <a:srgbClr val="000000"/>
                </a:solidFill>
                <a:latin typeface="游ゴシック"/>
                <a:ea typeface="游ゴシック"/>
              </a:rPr>
              <a:t>祐介　</a:t>
            </a:r>
            <a:r>
              <a:rPr lang="en-US" altLang="ja-JP" sz="1000" b="1" dirty="0">
                <a:solidFill>
                  <a:srgbClr val="FF0000"/>
                </a:solidFill>
                <a:latin typeface="游ゴシック"/>
                <a:ea typeface="游ゴシック"/>
              </a:rPr>
              <a:t>NEW</a:t>
            </a:r>
            <a:endParaRPr lang="en-US" altLang="ja-JP" sz="1000" b="0" i="0" u="none" strike="noStrike" dirty="0">
              <a:solidFill>
                <a:srgbClr val="000000"/>
              </a:solidFill>
              <a:effectLst/>
              <a:latin typeface="游ゴシック"/>
              <a:ea typeface="游ゴシック"/>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Dynabook</a:t>
            </a:r>
            <a:r>
              <a:rPr lang="ja-JP" altLang="en-US" sz="900" b="0" i="0" u="none" strike="noStrike">
                <a:solidFill>
                  <a:srgbClr val="000000"/>
                </a:solidFill>
                <a:effectLst/>
                <a:latin typeface="游ゴシック"/>
                <a:ea typeface="游ゴシック"/>
              </a:rPr>
              <a:t>㈱</a:t>
            </a:r>
          </a:p>
          <a:p>
            <a:pPr fontAlgn="ctr"/>
            <a:r>
              <a:rPr lang="ja-JP" altLang="en-US" sz="900">
                <a:solidFill>
                  <a:srgbClr val="000000"/>
                </a:solidFill>
                <a:latin typeface="游ゴシック"/>
                <a:ea typeface="游ゴシック"/>
              </a:rPr>
              <a:t>執行役員　PC事業本部</a:t>
            </a:r>
            <a:endParaRPr lang="ja-JP" altLang="en-US" sz="900" dirty="0">
              <a:solidFill>
                <a:srgbClr val="000000"/>
              </a:solidFill>
              <a:latin typeface="游ゴシック"/>
              <a:ea typeface="游ゴシック"/>
            </a:endParaRPr>
          </a:p>
          <a:p>
            <a:r>
              <a:rPr lang="ja-JP" altLang="en-US" sz="900">
                <a:solidFill>
                  <a:srgbClr val="000000"/>
                </a:solidFill>
                <a:latin typeface="游ゴシック"/>
                <a:ea typeface="游ゴシック"/>
              </a:rPr>
              <a:t>副事業本部長</a:t>
            </a:r>
            <a:endParaRPr lang="ja-JP" altLang="en-US" sz="900" dirty="0">
              <a:solidFill>
                <a:srgbClr val="000000"/>
              </a:solidFill>
              <a:latin typeface="游ゴシック"/>
              <a:ea typeface="游ゴシック"/>
            </a:endParaRPr>
          </a:p>
        </p:txBody>
      </p:sp>
      <p:pic>
        <p:nvPicPr>
          <p:cNvPr id="28" name="Picture 27">
            <a:extLst>
              <a:ext uri="{FF2B5EF4-FFF2-40B4-BE49-F238E27FC236}">
                <a16:creationId xmlns:a16="http://schemas.microsoft.com/office/drawing/2014/main" id="{6BC065C5-8C5F-B1E7-C592-ABD6620EF0F1}"/>
              </a:ext>
            </a:extLst>
          </p:cNvPr>
          <p:cNvPicPr>
            <a:picLocks noChangeAspect="1"/>
          </p:cNvPicPr>
          <p:nvPr/>
        </p:nvPicPr>
        <p:blipFill>
          <a:blip r:embed="rId18"/>
          <a:stretch>
            <a:fillRect/>
          </a:stretch>
        </p:blipFill>
        <p:spPr>
          <a:xfrm>
            <a:off x="4651497" y="3274034"/>
            <a:ext cx="588353" cy="764200"/>
          </a:xfrm>
          <a:prstGeom prst="rect">
            <a:avLst/>
          </a:prstGeom>
        </p:spPr>
      </p:pic>
      <p:sp>
        <p:nvSpPr>
          <p:cNvPr id="29" name="正方形/長方形 18">
            <a:extLst>
              <a:ext uri="{FF2B5EF4-FFF2-40B4-BE49-F238E27FC236}">
                <a16:creationId xmlns:a16="http://schemas.microsoft.com/office/drawing/2014/main" id="{AEB2D2FA-5B19-1619-D28F-A89DE4C2057F}"/>
              </a:ext>
            </a:extLst>
          </p:cNvPr>
          <p:cNvSpPr/>
          <p:nvPr/>
        </p:nvSpPr>
        <p:spPr>
          <a:xfrm>
            <a:off x="5212616" y="3292881"/>
            <a:ext cx="1942863" cy="729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ja-JP" altLang="en-US" sz="1000" dirty="0">
                <a:solidFill>
                  <a:srgbClr val="000000"/>
                </a:solidFill>
                <a:latin typeface="游ゴシック"/>
                <a:ea typeface="游ゴシック"/>
              </a:rPr>
              <a:t>栗原</a:t>
            </a:r>
            <a:r>
              <a:rPr lang="ja-JP" altLang="en-US" sz="1000" b="0" i="0" u="none" strike="noStrike" dirty="0">
                <a:solidFill>
                  <a:srgbClr val="000000"/>
                </a:solidFill>
                <a:effectLst/>
                <a:latin typeface="游ゴシック"/>
                <a:ea typeface="游ゴシック"/>
              </a:rPr>
              <a:t>　</a:t>
            </a:r>
            <a:r>
              <a:rPr lang="ja-JP" altLang="en-US" sz="1000" dirty="0">
                <a:solidFill>
                  <a:srgbClr val="000000"/>
                </a:solidFill>
                <a:latin typeface="游ゴシック"/>
                <a:ea typeface="游ゴシック"/>
              </a:rPr>
              <a:t>和久　</a:t>
            </a:r>
            <a:r>
              <a:rPr lang="en-US" altLang="ja-JP" sz="1000" b="1" dirty="0">
                <a:solidFill>
                  <a:srgbClr val="FF0000"/>
                </a:solidFill>
                <a:latin typeface="游ゴシック"/>
                <a:ea typeface="游ゴシック"/>
              </a:rPr>
              <a:t>NEW</a:t>
            </a:r>
            <a:endParaRPr lang="en-US" altLang="ja-JP" sz="1000" b="0" i="0" u="none" strike="noStrike" dirty="0">
              <a:solidFill>
                <a:srgbClr val="000000"/>
              </a:solidFill>
              <a:effectLst/>
              <a:latin typeface="游ゴシック"/>
              <a:ea typeface="游ゴシック"/>
            </a:endParaRPr>
          </a:p>
          <a:p>
            <a:pPr marR="0" algn="l" rtl="0" fontAlgn="ctr">
              <a:spcBef>
                <a:spcPts val="0"/>
              </a:spcBef>
              <a:spcAft>
                <a:spcPts val="0"/>
              </a:spcAft>
            </a:pPr>
            <a:r>
              <a:rPr lang="ja-JP" altLang="en-US" sz="900" dirty="0">
                <a:solidFill>
                  <a:srgbClr val="000000"/>
                </a:solidFill>
                <a:latin typeface="游ゴシック"/>
                <a:ea typeface="游ゴシック"/>
              </a:rPr>
              <a:t>インテル</a:t>
            </a:r>
            <a:r>
              <a:rPr lang="ja-JP" altLang="en-US" sz="900" b="0" i="0" u="none" strike="noStrike" dirty="0">
                <a:solidFill>
                  <a:srgbClr val="000000"/>
                </a:solidFill>
                <a:effectLst/>
                <a:latin typeface="游ゴシック"/>
                <a:ea typeface="游ゴシック"/>
              </a:rPr>
              <a:t>㈱</a:t>
            </a:r>
          </a:p>
          <a:p>
            <a:pPr fontAlgn="ctr"/>
            <a:r>
              <a:rPr lang="ja-JP" altLang="en-US" sz="900" dirty="0">
                <a:solidFill>
                  <a:srgbClr val="000000"/>
                </a:solidFill>
                <a:latin typeface="游ゴシック"/>
                <a:ea typeface="游ゴシック"/>
              </a:rPr>
              <a:t>執行役員　</a:t>
            </a:r>
          </a:p>
          <a:p>
            <a:r>
              <a:rPr lang="ja-JP" altLang="en-US" sz="900" dirty="0">
                <a:solidFill>
                  <a:srgbClr val="000000"/>
                </a:solidFill>
                <a:latin typeface="游ゴシック"/>
                <a:ea typeface="游ゴシック"/>
              </a:rPr>
              <a:t>アカウント・パートナー事業</a:t>
            </a:r>
          </a:p>
          <a:p>
            <a:r>
              <a:rPr lang="ja-JP" altLang="en-US" sz="900" dirty="0">
                <a:solidFill>
                  <a:srgbClr val="000000"/>
                </a:solidFill>
                <a:latin typeface="游ゴシック"/>
                <a:ea typeface="游ゴシック"/>
              </a:rPr>
              <a:t>本部 本部長</a:t>
            </a:r>
          </a:p>
        </p:txBody>
      </p:sp>
    </p:spTree>
    <p:extLst>
      <p:ext uri="{BB962C8B-B14F-4D97-AF65-F5344CB8AC3E}">
        <p14:creationId xmlns:p14="http://schemas.microsoft.com/office/powerpoint/2010/main" val="642005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14E4B9AC-33C5-EEF4-E6DE-9BD77609D172}"/>
              </a:ext>
            </a:extLst>
          </p:cNvPr>
          <p:cNvSpPr/>
          <p:nvPr/>
        </p:nvSpPr>
        <p:spPr>
          <a:xfrm>
            <a:off x="-34188" y="529389"/>
            <a:ext cx="4587302" cy="4426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4AD5B20-1FED-34CA-C227-E73C730227D4}"/>
              </a:ext>
            </a:extLst>
          </p:cNvPr>
          <p:cNvSpPr/>
          <p:nvPr/>
        </p:nvSpPr>
        <p:spPr>
          <a:xfrm>
            <a:off x="4684874" y="550717"/>
            <a:ext cx="4497496" cy="4463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藤田 友佳子*</a:t>
            </a:r>
          </a:p>
          <a:p>
            <a:pPr algn="ctr"/>
            <a:r>
              <a:rPr kumimoji="1" lang="ja-JP" altLang="en-US"/>
              <a:t>株式会社</a:t>
            </a:r>
            <a:r>
              <a:rPr kumimoji="1" lang="en-US" altLang="ja-JP"/>
              <a:t>PHONE APPLI</a:t>
            </a:r>
          </a:p>
          <a:p>
            <a:pPr algn="ctr"/>
            <a:r>
              <a:rPr kumimoji="1" lang="ja-JP" altLang="en-US"/>
              <a:t>執行役員 </a:t>
            </a:r>
            <a:r>
              <a:rPr kumimoji="1" lang="en-US" altLang="ja-JP"/>
              <a:t>CWO</a:t>
            </a:r>
            <a:endParaRPr kumimoji="1" lang="ja-JP" altLang="en-US"/>
          </a:p>
        </p:txBody>
      </p:sp>
      <p:sp>
        <p:nvSpPr>
          <p:cNvPr id="35" name="正方形/長方形 34">
            <a:extLst>
              <a:ext uri="{FF2B5EF4-FFF2-40B4-BE49-F238E27FC236}">
                <a16:creationId xmlns:a16="http://schemas.microsoft.com/office/drawing/2014/main" id="{CE59492B-8000-C901-5A81-3811DB03E331}"/>
              </a:ext>
            </a:extLst>
          </p:cNvPr>
          <p:cNvSpPr/>
          <p:nvPr/>
        </p:nvSpPr>
        <p:spPr>
          <a:xfrm>
            <a:off x="2914492" y="3248980"/>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田口　誠</a:t>
            </a: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システナ</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取締役専務執行役員</a:t>
            </a:r>
            <a:r>
              <a:rPr lang="en-US" altLang="ja-JP" sz="900">
                <a:solidFill>
                  <a:srgbClr val="000000"/>
                </a:solidFill>
                <a:latin typeface="游ゴシック" panose="020B0400000000000000" pitchFamily="50" charset="-128"/>
                <a:ea typeface="游ゴシック" panose="020B0400000000000000" pitchFamily="50" charset="-128"/>
              </a:rPr>
              <a:t>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ビジネス</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ソリューション事業本部長兼</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全本部営業統括アドバイザー</a:t>
            </a:r>
            <a:endParaRPr lang="ja-JP" altLang="ja-JP" sz="900" b="0" i="0" u="none" strike="noStrike">
              <a:effectLst/>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833590"/>
            <a:ext cx="548700" cy="393600"/>
          </a:xfrm>
        </p:spPr>
        <p:txBody>
          <a:bodyPr/>
          <a:lstStyle/>
          <a:p>
            <a:pPr marL="0" lvl="0" indent="0" algn="l" rtl="0">
              <a:spcBef>
                <a:spcPts val="0"/>
              </a:spcBef>
              <a:spcAft>
                <a:spcPts val="0"/>
              </a:spcAft>
              <a:buNone/>
            </a:pPr>
            <a:fld id="{00000000-1234-1234-1234-123412341234}" type="slidenum">
              <a:rPr lang="en" smtClean="0"/>
              <a:t>16</a:t>
            </a:fld>
            <a:endParaRPr lang="en"/>
          </a:p>
        </p:txBody>
      </p:sp>
      <p:cxnSp>
        <p:nvCxnSpPr>
          <p:cNvPr id="25" name="直線コネクタ 24">
            <a:extLst>
              <a:ext uri="{FF2B5EF4-FFF2-40B4-BE49-F238E27FC236}">
                <a16:creationId xmlns:a16="http://schemas.microsoft.com/office/drawing/2014/main" id="{7023989D-7110-47E1-9DD0-509883BA3285}"/>
              </a:ext>
            </a:extLst>
          </p:cNvPr>
          <p:cNvCxnSpPr>
            <a:cxnSpLocks/>
          </p:cNvCxnSpPr>
          <p:nvPr/>
        </p:nvCxnSpPr>
        <p:spPr>
          <a:xfrm>
            <a:off x="4572000" y="174489"/>
            <a:ext cx="0" cy="4648143"/>
          </a:xfrm>
          <a:prstGeom prst="line">
            <a:avLst/>
          </a:prstGeom>
          <a:ln w="952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pic>
        <p:nvPicPr>
          <p:cNvPr id="24" name="図 23" descr="谷　正行">
            <a:extLst>
              <a:ext uri="{FF2B5EF4-FFF2-40B4-BE49-F238E27FC236}">
                <a16:creationId xmlns:a16="http://schemas.microsoft.com/office/drawing/2014/main" id="{C67F7D0E-C7DD-4250-967F-05C21C0E4A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8196" y="1537399"/>
            <a:ext cx="563336" cy="74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descr="辻　一成">
            <a:extLst>
              <a:ext uri="{FF2B5EF4-FFF2-40B4-BE49-F238E27FC236}">
                <a16:creationId xmlns:a16="http://schemas.microsoft.com/office/drawing/2014/main" id="{04DE5773-AAEE-4D90-B8EA-552A93BC06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0672" y="2330645"/>
            <a:ext cx="613786" cy="827116"/>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descr="田中　啓一">
            <a:extLst>
              <a:ext uri="{FF2B5EF4-FFF2-40B4-BE49-F238E27FC236}">
                <a16:creationId xmlns:a16="http://schemas.microsoft.com/office/drawing/2014/main" id="{E46B4995-FD89-60DB-986B-4376B04778F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9790" y="4104028"/>
            <a:ext cx="608909" cy="80483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メガネをかけたスーツ姿の男性&#10;&#10;説明は自動で生成されたものです">
            <a:extLst>
              <a:ext uri="{FF2B5EF4-FFF2-40B4-BE49-F238E27FC236}">
                <a16:creationId xmlns:a16="http://schemas.microsoft.com/office/drawing/2014/main" id="{CCA92C59-6175-2CE8-1108-55565B604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3258" y="641015"/>
            <a:ext cx="578693" cy="721142"/>
          </a:xfrm>
          <a:prstGeom prst="rect">
            <a:avLst/>
          </a:prstGeom>
        </p:spPr>
      </p:pic>
      <p:pic>
        <p:nvPicPr>
          <p:cNvPr id="15" name="図 14" descr="スーツを着た男性&#10;&#10;説明は自動で生成されたものです">
            <a:extLst>
              <a:ext uri="{FF2B5EF4-FFF2-40B4-BE49-F238E27FC236}">
                <a16:creationId xmlns:a16="http://schemas.microsoft.com/office/drawing/2014/main" id="{9F026331-2C75-65C1-806E-1F71FDB229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87493" y="3236283"/>
            <a:ext cx="569455" cy="772143"/>
          </a:xfrm>
          <a:prstGeom prst="rect">
            <a:avLst/>
          </a:prstGeom>
        </p:spPr>
      </p:pic>
      <p:pic>
        <p:nvPicPr>
          <p:cNvPr id="2050" name="Picture 2">
            <a:extLst>
              <a:ext uri="{FF2B5EF4-FFF2-40B4-BE49-F238E27FC236}">
                <a16:creationId xmlns:a16="http://schemas.microsoft.com/office/drawing/2014/main" id="{497C6D62-CBEF-47CC-72C4-FBF168CE2E0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84874" y="612628"/>
            <a:ext cx="578693" cy="7779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E5F2CD7-53AC-99C0-747B-2E2C234150F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76702" y="3261760"/>
            <a:ext cx="585279" cy="781971"/>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descr="鈴木　範夫">
            <a:extLst>
              <a:ext uri="{FF2B5EF4-FFF2-40B4-BE49-F238E27FC236}">
                <a16:creationId xmlns:a16="http://schemas.microsoft.com/office/drawing/2014/main" id="{7DD6CBFE-FBB5-4E0C-A647-87671F484B8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671" y="2391133"/>
            <a:ext cx="598196" cy="782687"/>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4CA6BCBA-C48F-A700-3AC6-881EAEF41F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37099" y="2347367"/>
            <a:ext cx="620137" cy="811815"/>
          </a:xfrm>
          <a:prstGeom prst="rect">
            <a:avLst/>
          </a:prstGeom>
        </p:spPr>
      </p:pic>
      <p:pic>
        <p:nvPicPr>
          <p:cNvPr id="28" name="図 27" descr="高橋　慎介">
            <a:extLst>
              <a:ext uri="{FF2B5EF4-FFF2-40B4-BE49-F238E27FC236}">
                <a16:creationId xmlns:a16="http://schemas.microsoft.com/office/drawing/2014/main" id="{9CCDBB7A-B443-E4BD-C2A2-B3697F95DE3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8829" y="3209851"/>
            <a:ext cx="592366" cy="79824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スーツを着た男性&#10;&#10;説明は自動で生成されたものです">
            <a:extLst>
              <a:ext uri="{FF2B5EF4-FFF2-40B4-BE49-F238E27FC236}">
                <a16:creationId xmlns:a16="http://schemas.microsoft.com/office/drawing/2014/main" id="{C8FD1240-65DE-5A17-0966-E1E1753C7CA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60218" y="3215227"/>
            <a:ext cx="606871" cy="802636"/>
          </a:xfrm>
          <a:prstGeom prst="rect">
            <a:avLst/>
          </a:prstGeom>
        </p:spPr>
      </p:pic>
      <p:pic>
        <p:nvPicPr>
          <p:cNvPr id="6" name="図 5" descr="スーツを着ている男はスマイルしている&#10;&#10;自動的に生成された説明">
            <a:extLst>
              <a:ext uri="{FF2B5EF4-FFF2-40B4-BE49-F238E27FC236}">
                <a16:creationId xmlns:a16="http://schemas.microsoft.com/office/drawing/2014/main" id="{98F40905-1D88-4844-4F1D-75460CF43EF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358179" y="4116067"/>
            <a:ext cx="608909" cy="808552"/>
          </a:xfrm>
          <a:prstGeom prst="rect">
            <a:avLst/>
          </a:prstGeom>
        </p:spPr>
      </p:pic>
      <p:pic>
        <p:nvPicPr>
          <p:cNvPr id="48" name="図 47">
            <a:extLst>
              <a:ext uri="{FF2B5EF4-FFF2-40B4-BE49-F238E27FC236}">
                <a16:creationId xmlns:a16="http://schemas.microsoft.com/office/drawing/2014/main" id="{38072B9E-9FA6-2FE4-9473-EC810C980F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51592" y="583320"/>
            <a:ext cx="585667" cy="811815"/>
          </a:xfrm>
          <a:prstGeom prst="rect">
            <a:avLst/>
          </a:prstGeom>
        </p:spPr>
      </p:pic>
      <p:sp>
        <p:nvSpPr>
          <p:cNvPr id="49" name="正方形/長方形 48">
            <a:extLst>
              <a:ext uri="{FF2B5EF4-FFF2-40B4-BE49-F238E27FC236}">
                <a16:creationId xmlns:a16="http://schemas.microsoft.com/office/drawing/2014/main" id="{D9C8A324-4F49-56F0-CB08-A6A305168EC7}"/>
              </a:ext>
            </a:extLst>
          </p:cNvPr>
          <p:cNvSpPr/>
          <p:nvPr/>
        </p:nvSpPr>
        <p:spPr>
          <a:xfrm>
            <a:off x="2912680" y="606129"/>
            <a:ext cx="1950189" cy="7326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小山　敏之</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一社</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日本コンピュータ</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システム販売店協会</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事務局長</a:t>
            </a:r>
            <a:endParaRPr lang="ja-JP" altLang="ja-JP" sz="900" b="0" i="0" u="none" strike="noStrike">
              <a:effectLst/>
              <a:latin typeface="Arial" panose="020B0604020202020204" pitchFamily="34" charset="0"/>
            </a:endParaRPr>
          </a:p>
        </p:txBody>
      </p:sp>
      <p:sp>
        <p:nvSpPr>
          <p:cNvPr id="53" name="正方形/長方形 52">
            <a:extLst>
              <a:ext uri="{FF2B5EF4-FFF2-40B4-BE49-F238E27FC236}">
                <a16:creationId xmlns:a16="http://schemas.microsoft.com/office/drawing/2014/main" id="{2A8F0EC2-51D3-5E58-78CC-ADE453D69E87}"/>
              </a:ext>
            </a:extLst>
          </p:cNvPr>
          <p:cNvSpPr/>
          <p:nvPr/>
        </p:nvSpPr>
        <p:spPr>
          <a:xfrm>
            <a:off x="612059" y="1472262"/>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近藤　勝春　</a:t>
            </a:r>
            <a:r>
              <a:rPr lang="en-US" altLang="zh-TW" sz="1000" b="1">
                <a:solidFill>
                  <a:srgbClr val="FF0000"/>
                </a:solidFill>
                <a:latin typeface="游ゴシック"/>
                <a:ea typeface="游ゴシック"/>
              </a:rPr>
              <a:t>NEW</a:t>
            </a:r>
            <a:endParaRPr lang="zh-TW" sz="100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NECフィールディング㈱</a:t>
            </a:r>
            <a:endParaRPr lang="en-US" altLang="ja-JP" sz="900" dirty="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執行役員</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sp>
        <p:nvSpPr>
          <p:cNvPr id="54" name="正方形/長方形 53">
            <a:extLst>
              <a:ext uri="{FF2B5EF4-FFF2-40B4-BE49-F238E27FC236}">
                <a16:creationId xmlns:a16="http://schemas.microsoft.com/office/drawing/2014/main" id="{62A63899-A2CD-F74C-FCA8-23D1A4FFF965}"/>
              </a:ext>
            </a:extLst>
          </p:cNvPr>
          <p:cNvSpPr/>
          <p:nvPr/>
        </p:nvSpPr>
        <p:spPr>
          <a:xfrm>
            <a:off x="695848" y="2352624"/>
            <a:ext cx="1950189" cy="5849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鈴木　範夫</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日興通信</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55" name="正方形/長方形 54">
            <a:extLst>
              <a:ext uri="{FF2B5EF4-FFF2-40B4-BE49-F238E27FC236}">
                <a16:creationId xmlns:a16="http://schemas.microsoft.com/office/drawing/2014/main" id="{4F718550-9677-7EA0-3C82-CF99442E0E60}"/>
              </a:ext>
            </a:extLst>
          </p:cNvPr>
          <p:cNvSpPr/>
          <p:nvPr/>
        </p:nvSpPr>
        <p:spPr>
          <a:xfrm>
            <a:off x="2913255" y="2341553"/>
            <a:ext cx="1950189" cy="5849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関</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路子</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日本</a:t>
            </a:r>
            <a:r>
              <a:rPr lang="en-US" altLang="zh-TW" sz="900" b="0" i="0" u="none" strike="noStrike">
                <a:solidFill>
                  <a:srgbClr val="000000"/>
                </a:solidFill>
                <a:effectLst/>
                <a:latin typeface="游ゴシック" panose="020B0400000000000000" pitchFamily="50" charset="-128"/>
                <a:ea typeface="游ゴシック" panose="020B0400000000000000" pitchFamily="50" charset="-128"/>
              </a:rPr>
              <a:t>AMD</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代表取締役副社長</a:t>
            </a:r>
            <a:endParaRPr lang="ja-JP" altLang="ja-JP" sz="900" b="0" i="0" u="none" strike="noStrike">
              <a:effectLst/>
              <a:latin typeface="Arial" panose="020B0604020202020204" pitchFamily="34" charset="0"/>
            </a:endParaRPr>
          </a:p>
        </p:txBody>
      </p:sp>
      <p:sp>
        <p:nvSpPr>
          <p:cNvPr id="56" name="正方形/長方形 55">
            <a:extLst>
              <a:ext uri="{FF2B5EF4-FFF2-40B4-BE49-F238E27FC236}">
                <a16:creationId xmlns:a16="http://schemas.microsoft.com/office/drawing/2014/main" id="{45924BD7-6E6B-AED6-212D-48240A098A41}"/>
              </a:ext>
            </a:extLst>
          </p:cNvPr>
          <p:cNvSpPr/>
          <p:nvPr/>
        </p:nvSpPr>
        <p:spPr>
          <a:xfrm>
            <a:off x="728413" y="3262422"/>
            <a:ext cx="1950189" cy="5849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髙橋　慎介</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ドーモ㈱</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取締役会長</a:t>
            </a:r>
            <a:endParaRPr lang="ja-JP" altLang="ja-JP" sz="900" b="0" i="0" u="none" strike="noStrike">
              <a:effectLst/>
              <a:latin typeface="Arial" panose="020B0604020202020204" pitchFamily="34" charset="0"/>
            </a:endParaRPr>
          </a:p>
        </p:txBody>
      </p:sp>
      <p:sp>
        <p:nvSpPr>
          <p:cNvPr id="58" name="正方形/長方形 57">
            <a:extLst>
              <a:ext uri="{FF2B5EF4-FFF2-40B4-BE49-F238E27FC236}">
                <a16:creationId xmlns:a16="http://schemas.microsoft.com/office/drawing/2014/main" id="{67D90FC0-0B8B-94C9-A12E-9C2F761EDDBE}"/>
              </a:ext>
            </a:extLst>
          </p:cNvPr>
          <p:cNvSpPr/>
          <p:nvPr/>
        </p:nvSpPr>
        <p:spPr>
          <a:xfrm>
            <a:off x="674679" y="4075694"/>
            <a:ext cx="1950189" cy="6231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田中　啓一</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日本事務器</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59" name="正方形/長方形 58">
            <a:extLst>
              <a:ext uri="{FF2B5EF4-FFF2-40B4-BE49-F238E27FC236}">
                <a16:creationId xmlns:a16="http://schemas.microsoft.com/office/drawing/2014/main" id="{37B0D103-3C5F-18DC-5804-795F088EE25D}"/>
              </a:ext>
            </a:extLst>
          </p:cNvPr>
          <p:cNvSpPr/>
          <p:nvPr/>
        </p:nvSpPr>
        <p:spPr>
          <a:xfrm>
            <a:off x="2915800" y="4074456"/>
            <a:ext cx="1950189" cy="6231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田中　建</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ユニアデックス㈱</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60" name="正方形/長方形 59">
            <a:extLst>
              <a:ext uri="{FF2B5EF4-FFF2-40B4-BE49-F238E27FC236}">
                <a16:creationId xmlns:a16="http://schemas.microsoft.com/office/drawing/2014/main" id="{68538648-2B9C-58F6-5C08-BD91CE907C05}"/>
              </a:ext>
            </a:extLst>
          </p:cNvPr>
          <p:cNvSpPr/>
          <p:nvPr/>
        </p:nvSpPr>
        <p:spPr>
          <a:xfrm>
            <a:off x="5248285" y="610936"/>
            <a:ext cx="1928210" cy="7540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田中　泰光　</a:t>
            </a:r>
            <a:endParaRPr lang="en-US" altLang="ja-JP"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a:spcBef>
                <a:spcPts val="0"/>
              </a:spcBef>
              <a:spcAft>
                <a:spcPts val="0"/>
              </a:spcAft>
            </a:pPr>
            <a:r>
              <a:rPr lang="ja-JP" altLang="en-US" sz="900" b="0" i="0" u="none" strike="noStrike">
                <a:solidFill>
                  <a:srgbClr val="000000"/>
                </a:solidFill>
                <a:effectLst/>
                <a:latin typeface="游ゴシック"/>
                <a:ea typeface="游ゴシック"/>
              </a:rPr>
              <a:t>日本ヒューレット・</a:t>
            </a:r>
            <a:endParaRPr lang="en-US" altLang="ja-JP" sz="900" b="0" i="0" u="none" strike="noStrike">
              <a:solidFill>
                <a:srgbClr val="000000"/>
              </a:solidFill>
              <a:effectLst/>
              <a:latin typeface="游ゴシック"/>
              <a:ea typeface="游ゴシック"/>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パッカード</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同</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常務執行役員 パートナー・</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アライアンス営業統括本部長</a:t>
            </a:r>
            <a:endParaRPr lang="ja-JP" altLang="ja-JP" sz="800" b="0" i="0" u="none" strike="noStrike">
              <a:effectLst/>
              <a:latin typeface="Arial" panose="020B0604020202020204" pitchFamily="34" charset="0"/>
            </a:endParaRPr>
          </a:p>
        </p:txBody>
      </p:sp>
      <p:sp>
        <p:nvSpPr>
          <p:cNvPr id="61" name="正方形/長方形 60">
            <a:extLst>
              <a:ext uri="{FF2B5EF4-FFF2-40B4-BE49-F238E27FC236}">
                <a16:creationId xmlns:a16="http://schemas.microsoft.com/office/drawing/2014/main" id="{ECF88AD3-147A-7DD3-1323-BE8E4C88BA6C}"/>
              </a:ext>
            </a:extLst>
          </p:cNvPr>
          <p:cNvSpPr/>
          <p:nvPr/>
        </p:nvSpPr>
        <p:spPr>
          <a:xfrm>
            <a:off x="7731954" y="674492"/>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田辺　正昭</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シー・シー・ダブル</a:t>
            </a:r>
          </a:p>
          <a:p>
            <a:pPr marR="0" algn="l" rtl="0" fontAlgn="ctr">
              <a:spcBef>
                <a:spcPts val="0"/>
              </a:spcBef>
              <a:spcAft>
                <a:spcPts val="0"/>
              </a:spcAft>
            </a:pPr>
            <a:r>
              <a:rPr lang="ja-JP" altLang="en-US" sz="900">
                <a:solidFill>
                  <a:schemeClr val="tx1"/>
                </a:solidFill>
                <a:latin typeface="游ゴシック"/>
                <a:ea typeface="游ゴシック"/>
              </a:rPr>
              <a:t>取締役 営業本部長</a:t>
            </a:r>
            <a:endParaRPr lang="ja-JP" altLang="ja-JP" sz="900" b="0" i="0" u="none" strike="noStrike">
              <a:solidFill>
                <a:schemeClr val="tx1"/>
              </a:solidFill>
              <a:effectLst/>
              <a:latin typeface="游ゴシック"/>
              <a:ea typeface="游ゴシック"/>
            </a:endParaRPr>
          </a:p>
        </p:txBody>
      </p:sp>
      <p:sp>
        <p:nvSpPr>
          <p:cNvPr id="62" name="正方形/長方形 61">
            <a:extLst>
              <a:ext uri="{FF2B5EF4-FFF2-40B4-BE49-F238E27FC236}">
                <a16:creationId xmlns:a16="http://schemas.microsoft.com/office/drawing/2014/main" id="{DCFAD8CD-EFC0-7EEA-B171-DC93BF5718CC}"/>
              </a:ext>
            </a:extLst>
          </p:cNvPr>
          <p:cNvSpPr/>
          <p:nvPr/>
        </p:nvSpPr>
        <p:spPr>
          <a:xfrm>
            <a:off x="5248210" y="1545998"/>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谷　正行</a:t>
            </a:r>
          </a:p>
          <a:p>
            <a:pPr marR="0" algn="l" rtl="0" fontAlgn="ctr">
              <a:spcBef>
                <a:spcPts val="0"/>
              </a:spcBef>
              <a:spcAft>
                <a:spcPts val="0"/>
              </a:spcAft>
            </a:pPr>
            <a:endParaRPr lang="en-US" altLang="ja-JP" sz="90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ハイパーマーケティング</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a:t>
            </a:r>
            <a:r>
              <a:rPr lang="ja-JP" altLang="en-US" sz="900">
                <a:solidFill>
                  <a:srgbClr val="000000"/>
                </a:solidFill>
                <a:latin typeface="游ゴシック" panose="020B0400000000000000" pitchFamily="50" charset="-128"/>
                <a:ea typeface="游ゴシック" panose="020B0400000000000000" pitchFamily="50" charset="-128"/>
              </a:rPr>
              <a:t>取締役</a:t>
            </a:r>
            <a:endParaRPr lang="ja-JP" altLang="ja-JP" sz="900" b="0" i="0" u="none" strike="noStrike">
              <a:effectLst/>
              <a:latin typeface="Arial" panose="020B0604020202020204" pitchFamily="34" charset="0"/>
            </a:endParaRPr>
          </a:p>
        </p:txBody>
      </p:sp>
      <p:sp>
        <p:nvSpPr>
          <p:cNvPr id="63" name="正方形/長方形 62">
            <a:extLst>
              <a:ext uri="{FF2B5EF4-FFF2-40B4-BE49-F238E27FC236}">
                <a16:creationId xmlns:a16="http://schemas.microsoft.com/office/drawing/2014/main" id="{9DBE85FC-22F3-3C11-F237-9953DCBE754A}"/>
              </a:ext>
            </a:extLst>
          </p:cNvPr>
          <p:cNvSpPr/>
          <p:nvPr/>
        </p:nvSpPr>
        <p:spPr>
          <a:xfrm>
            <a:off x="5263567" y="2418899"/>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辻　一成</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㈱エフタイム</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sp>
        <p:nvSpPr>
          <p:cNvPr id="2048" name="正方形/長方形 2047">
            <a:extLst>
              <a:ext uri="{FF2B5EF4-FFF2-40B4-BE49-F238E27FC236}">
                <a16:creationId xmlns:a16="http://schemas.microsoft.com/office/drawing/2014/main" id="{8ECD473E-91F8-443C-9C2D-B8E6230B2C54}"/>
              </a:ext>
            </a:extLst>
          </p:cNvPr>
          <p:cNvSpPr/>
          <p:nvPr/>
        </p:nvSpPr>
        <p:spPr>
          <a:xfrm>
            <a:off x="5251988" y="3271600"/>
            <a:ext cx="1950189" cy="5910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i="0" u="none" strike="noStrike">
                <a:solidFill>
                  <a:schemeClr val="tx1"/>
                </a:solidFill>
                <a:effectLst/>
                <a:latin typeface="游ゴシック" panose="020B0400000000000000" pitchFamily="50" charset="-128"/>
                <a:ea typeface="游ゴシック" panose="020B0400000000000000" pitchFamily="50" charset="-128"/>
              </a:rPr>
              <a:t>永井　哲　</a:t>
            </a:r>
            <a:endParaRPr lang="ja-JP" altLang="en-US" sz="1000" b="1" i="0" u="none" strike="noStrike">
              <a:solidFill>
                <a:srgbClr val="FF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エフサステクノロジーズ㈱</a:t>
            </a: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a:t>
            </a:r>
            <a:endParaRPr lang="ja-JP" altLang="ja-JP" sz="900" b="0" i="0" u="none" strike="noStrike">
              <a:effectLst/>
              <a:latin typeface="Arial" panose="020B0604020202020204" pitchFamily="34" charset="0"/>
            </a:endParaRPr>
          </a:p>
        </p:txBody>
      </p:sp>
      <p:sp>
        <p:nvSpPr>
          <p:cNvPr id="2049" name="正方形/長方形 2048">
            <a:extLst>
              <a:ext uri="{FF2B5EF4-FFF2-40B4-BE49-F238E27FC236}">
                <a16:creationId xmlns:a16="http://schemas.microsoft.com/office/drawing/2014/main" id="{9CDE6FAD-3B5D-2F26-E6D1-A154C889B2AC}"/>
              </a:ext>
            </a:extLst>
          </p:cNvPr>
          <p:cNvSpPr/>
          <p:nvPr/>
        </p:nvSpPr>
        <p:spPr>
          <a:xfrm>
            <a:off x="7725775" y="3184728"/>
            <a:ext cx="1950189"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平山</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勉</a:t>
            </a: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電波新聞社</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pic>
        <p:nvPicPr>
          <p:cNvPr id="7" name="図 6" descr="スーツを着ている男はスマイルしている&#10;&#10;AI 生成コンテンツは誤りを含む可能性があります。">
            <a:extLst>
              <a:ext uri="{FF2B5EF4-FFF2-40B4-BE49-F238E27FC236}">
                <a16:creationId xmlns:a16="http://schemas.microsoft.com/office/drawing/2014/main" id="{19A73B83-B887-E6B4-C575-DCD0EE9F60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172318" y="1454857"/>
            <a:ext cx="563336" cy="798516"/>
          </a:xfrm>
          <a:prstGeom prst="rect">
            <a:avLst/>
          </a:prstGeom>
        </p:spPr>
      </p:pic>
      <p:sp>
        <p:nvSpPr>
          <p:cNvPr id="13" name="正方形/長方形 12">
            <a:extLst>
              <a:ext uri="{FF2B5EF4-FFF2-40B4-BE49-F238E27FC236}">
                <a16:creationId xmlns:a16="http://schemas.microsoft.com/office/drawing/2014/main" id="{A00F35B3-A129-EE14-94D8-103EE9F521B3}"/>
              </a:ext>
            </a:extLst>
          </p:cNvPr>
          <p:cNvSpPr/>
          <p:nvPr/>
        </p:nvSpPr>
        <p:spPr>
          <a:xfrm>
            <a:off x="7729356" y="1638108"/>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b="0" i="0" u="none" strike="noStrike" dirty="0">
                <a:solidFill>
                  <a:schemeClr val="tx1"/>
                </a:solidFill>
                <a:effectLst/>
                <a:latin typeface="游ゴシック"/>
                <a:ea typeface="游ゴシック"/>
              </a:rPr>
              <a:t>玉井　史郎　</a:t>
            </a:r>
            <a:endParaRPr lang="en-US" altLang="ja-JP" sz="1000" b="1" i="0" u="none" strike="noStrike" dirty="0">
              <a:solidFill>
                <a:schemeClr val="tx1"/>
              </a:solidFill>
              <a:effectLst/>
              <a:latin typeface="游ゴシック"/>
              <a:ea typeface="游ゴシック"/>
            </a:endParaRPr>
          </a:p>
          <a:p>
            <a:pPr marR="0" algn="l" rtl="0" fontAlgn="ctr">
              <a:spcBef>
                <a:spcPts val="0"/>
              </a:spcBef>
              <a:spcAft>
                <a:spcPts val="0"/>
              </a:spcAft>
            </a:pPr>
            <a:endParaRPr lang="en-US" altLang="zh-TW" sz="900" b="0" i="0" u="none" strike="noStrike" dirty="0">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rPr>
              <a:t>ピー・シー・エー㈱</a:t>
            </a:r>
          </a:p>
          <a:p>
            <a:pPr marR="0" algn="l" rtl="0" fontAlgn="ctr">
              <a:spcBef>
                <a:spcPts val="0"/>
              </a:spcBef>
              <a:spcAft>
                <a:spcPts val="0"/>
              </a:spcAft>
            </a:pPr>
            <a:r>
              <a:rPr lang="zh-TW" altLang="en-US" sz="900" b="0" i="0" u="none" strike="noStrike" dirty="0">
                <a:solidFill>
                  <a:schemeClr val="tx1"/>
                </a:solidFill>
                <a:effectLst/>
                <a:latin typeface="游ゴシック" panose="020B0400000000000000" pitchFamily="50" charset="-128"/>
                <a:ea typeface="游ゴシック" panose="020B0400000000000000" pitchFamily="50" charset="-128"/>
              </a:rPr>
              <a:t>代表取締役 社長執行役員</a:t>
            </a:r>
            <a:endParaRPr lang="en-US" altLang="zh-TW" sz="900" b="0" i="0" u="none" strike="noStrike" dirty="0">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zh-TW" sz="900" b="0" i="0" u="none" strike="noStrike" dirty="0">
                <a:solidFill>
                  <a:schemeClr val="tx1"/>
                </a:solidFill>
                <a:effectLst/>
                <a:latin typeface="游ゴシック" panose="020B0400000000000000" pitchFamily="50" charset="-128"/>
                <a:ea typeface="游ゴシック" panose="020B0400000000000000" pitchFamily="50" charset="-128"/>
              </a:rPr>
              <a:t>CEO</a:t>
            </a:r>
            <a:endParaRPr lang="ja-JP" altLang="ja-JP" sz="900" b="0" i="0" u="none" strike="noStrike" dirty="0">
              <a:solidFill>
                <a:schemeClr val="tx1"/>
              </a:solidFill>
              <a:effectLst/>
              <a:latin typeface="游ゴシック" panose="020B0400000000000000" pitchFamily="50" charset="-128"/>
              <a:ea typeface="游ゴシック" panose="020B0400000000000000" pitchFamily="50" charset="-128"/>
            </a:endParaRPr>
          </a:p>
        </p:txBody>
      </p:sp>
      <p:pic>
        <p:nvPicPr>
          <p:cNvPr id="18" name="図 17" descr="スーツを着た男性&#10;&#10;AI 生成コンテンツは誤りを含む可能性があります。">
            <a:extLst>
              <a:ext uri="{FF2B5EF4-FFF2-40B4-BE49-F238E27FC236}">
                <a16:creationId xmlns:a16="http://schemas.microsoft.com/office/drawing/2014/main" id="{99FCEFBD-A8BB-3FAA-DAE8-DB5E6BF9D1C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71154" y="2337947"/>
            <a:ext cx="560797" cy="763753"/>
          </a:xfrm>
          <a:prstGeom prst="rect">
            <a:avLst/>
          </a:prstGeom>
        </p:spPr>
      </p:pic>
      <p:sp>
        <p:nvSpPr>
          <p:cNvPr id="19" name="正方形/長方形 18">
            <a:extLst>
              <a:ext uri="{FF2B5EF4-FFF2-40B4-BE49-F238E27FC236}">
                <a16:creationId xmlns:a16="http://schemas.microsoft.com/office/drawing/2014/main" id="{0BA3BF4A-3F0A-5D4D-E926-A7C24B861BB3}"/>
              </a:ext>
            </a:extLst>
          </p:cNvPr>
          <p:cNvSpPr/>
          <p:nvPr/>
        </p:nvSpPr>
        <p:spPr>
          <a:xfrm>
            <a:off x="7733080" y="2369691"/>
            <a:ext cx="1950189" cy="59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b="0" i="0" u="none" strike="noStrike">
                <a:solidFill>
                  <a:srgbClr val="000000"/>
                </a:solidFill>
                <a:effectLst/>
                <a:latin typeface="游ゴシック"/>
                <a:ea typeface="游ゴシック"/>
              </a:rPr>
              <a:t>辻井　幸弘　</a:t>
            </a:r>
            <a:endParaRPr lang="en-US" altLang="ja-JP" sz="1000" b="1" i="0" u="none" strike="noStrike">
              <a:solidFill>
                <a:srgbClr val="FF0000"/>
              </a:solidFill>
              <a:effectLst/>
              <a:latin typeface="游ゴシック"/>
              <a:ea typeface="游ゴシック"/>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リョーサン菱洋㈱</a:t>
            </a:r>
          </a:p>
          <a:p>
            <a:pPr fontAlgn="ctr"/>
            <a:r>
              <a:rPr lang="ja-JP" altLang="en-US" sz="900">
                <a:solidFill>
                  <a:srgbClr val="000000"/>
                </a:solidFill>
                <a:latin typeface="游ゴシック"/>
                <a:ea typeface="游ゴシック"/>
                <a:cs typeface="Arial"/>
              </a:rPr>
              <a:t>取締役執行役員</a:t>
            </a:r>
            <a:endParaRPr lang="ja-JP" altLang="en-US" sz="900" b="0" i="0" u="none" strike="noStrike" dirty="0">
              <a:solidFill>
                <a:srgbClr val="000000"/>
              </a:solidFill>
              <a:effectLst/>
              <a:latin typeface="游ゴシック"/>
              <a:ea typeface="游ゴシック"/>
              <a:cs typeface="Arial"/>
            </a:endParaRPr>
          </a:p>
        </p:txBody>
      </p:sp>
      <p:pic>
        <p:nvPicPr>
          <p:cNvPr id="21" name="図 20" descr="スーツを着た男性&#10;&#10;AI 生成コンテンツは誤りを含む可能性があります。">
            <a:extLst>
              <a:ext uri="{FF2B5EF4-FFF2-40B4-BE49-F238E27FC236}">
                <a16:creationId xmlns:a16="http://schemas.microsoft.com/office/drawing/2014/main" id="{8A72A389-3547-D157-3A32-80524911985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684874" y="4144571"/>
            <a:ext cx="538843" cy="740279"/>
          </a:xfrm>
          <a:prstGeom prst="rect">
            <a:avLst/>
          </a:prstGeom>
        </p:spPr>
      </p:pic>
      <p:sp>
        <p:nvSpPr>
          <p:cNvPr id="22" name="正方形/長方形 21">
            <a:extLst>
              <a:ext uri="{FF2B5EF4-FFF2-40B4-BE49-F238E27FC236}">
                <a16:creationId xmlns:a16="http://schemas.microsoft.com/office/drawing/2014/main" id="{DFC9B5B2-ED53-6735-A423-131916B56860}"/>
              </a:ext>
            </a:extLst>
          </p:cNvPr>
          <p:cNvSpPr/>
          <p:nvPr/>
        </p:nvSpPr>
        <p:spPr>
          <a:xfrm>
            <a:off x="5196190" y="4142836"/>
            <a:ext cx="2035990"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b="0" i="0" u="none" strike="noStrike">
                <a:solidFill>
                  <a:srgbClr val="000000"/>
                </a:solidFill>
                <a:effectLst/>
                <a:latin typeface="游ゴシック"/>
                <a:ea typeface="游ゴシック"/>
              </a:rPr>
              <a:t>蛭川　初巳　</a:t>
            </a:r>
            <a:r>
              <a:rPr lang="en-US" altLang="ja-JP" sz="1000" b="1" dirty="0">
                <a:solidFill>
                  <a:srgbClr val="FF0000"/>
                </a:solidFill>
                <a:latin typeface="游ゴシック"/>
                <a:ea typeface="游ゴシック"/>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キヤノンマーケティングジャパン㈱</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 常務執行役員</a:t>
            </a:r>
            <a:endParaRPr lang="ja-JP" altLang="ja-JP" sz="900" b="0" i="0" u="none" strike="noStrike">
              <a:effectLst/>
              <a:latin typeface="Arial" panose="020B0604020202020204" pitchFamily="34" charset="0"/>
            </a:endParaRPr>
          </a:p>
        </p:txBody>
      </p:sp>
      <p:pic>
        <p:nvPicPr>
          <p:cNvPr id="27" name="図 26" descr="白いシャツを着ている女性&#10;&#10;AI 生成コンテンツは誤りを含む可能性があります。">
            <a:extLst>
              <a:ext uri="{FF2B5EF4-FFF2-40B4-BE49-F238E27FC236}">
                <a16:creationId xmlns:a16="http://schemas.microsoft.com/office/drawing/2014/main" id="{FB7CF25F-9C74-CA2C-7D9D-D4F4554864D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180581" y="4130231"/>
            <a:ext cx="626444" cy="807042"/>
          </a:xfrm>
          <a:prstGeom prst="rect">
            <a:avLst/>
          </a:prstGeom>
        </p:spPr>
      </p:pic>
      <p:sp>
        <p:nvSpPr>
          <p:cNvPr id="29" name="正方形/長方形 28">
            <a:extLst>
              <a:ext uri="{FF2B5EF4-FFF2-40B4-BE49-F238E27FC236}">
                <a16:creationId xmlns:a16="http://schemas.microsoft.com/office/drawing/2014/main" id="{148F4AAC-BC5B-3624-1638-ED2273B8A8DB}"/>
              </a:ext>
            </a:extLst>
          </p:cNvPr>
          <p:cNvSpPr/>
          <p:nvPr/>
        </p:nvSpPr>
        <p:spPr>
          <a:xfrm>
            <a:off x="7824322" y="4113653"/>
            <a:ext cx="1950189"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b="0" i="0" u="none" strike="noStrike">
                <a:solidFill>
                  <a:srgbClr val="000000"/>
                </a:solidFill>
                <a:effectLst/>
                <a:latin typeface="游ゴシック"/>
                <a:ea typeface="游ゴシック"/>
              </a:rPr>
              <a:t>藤田</a:t>
            </a:r>
            <a:r>
              <a:rPr lang="ja-JP" altLang="en-US" sz="1000" b="0" i="0" u="none" strike="noStrike" dirty="0">
                <a:solidFill>
                  <a:srgbClr val="000000"/>
                </a:solidFill>
                <a:effectLst/>
                <a:latin typeface="游ゴシック"/>
                <a:ea typeface="游ゴシック"/>
              </a:rPr>
              <a:t>　</a:t>
            </a:r>
            <a:r>
              <a:rPr lang="zh-TW" altLang="en-US" sz="1000" b="0" i="0" u="none" strike="noStrike">
                <a:solidFill>
                  <a:srgbClr val="000000"/>
                </a:solidFill>
                <a:effectLst/>
                <a:latin typeface="游ゴシック"/>
                <a:ea typeface="游ゴシック"/>
              </a:rPr>
              <a:t>友佳子</a:t>
            </a:r>
            <a:r>
              <a:rPr lang="ja-JP" altLang="en-US" sz="1000" b="0" i="0" u="none" strike="noStrike" dirty="0">
                <a:solidFill>
                  <a:srgbClr val="000000"/>
                </a:solidFill>
                <a:effectLst/>
                <a:latin typeface="游ゴシック"/>
                <a:ea typeface="游ゴシック"/>
              </a:rPr>
              <a:t>　</a:t>
            </a:r>
            <a:endParaRPr lang="en-US" altLang="ja-JP" sz="1000" b="1" dirty="0">
              <a:solidFill>
                <a:srgbClr val="FF0000"/>
              </a:solidFill>
              <a:latin typeface="游ゴシック"/>
              <a:ea typeface="游ゴシック"/>
            </a:endParaRPr>
          </a:p>
          <a:p>
            <a:pPr fontAlgn="ctr"/>
            <a:endPar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a:t>
            </a:r>
            <a:r>
              <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rPr>
              <a:t>PHONE APPLI</a:t>
            </a:r>
          </a:p>
          <a:p>
            <a:pPr marR="0" algn="l" rtl="0" fontAlgn="ctr">
              <a:spcBef>
                <a:spcPts val="0"/>
              </a:spcBef>
              <a:spcAft>
                <a:spcPts val="0"/>
              </a:spcAft>
            </a:pP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CWO </a:t>
            </a: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執行役員</a:t>
            </a:r>
            <a:endParaRPr lang="ja-JP" altLang="ja-JP" sz="900" b="0" i="0" u="none" strike="noStrike" dirty="0">
              <a:effectLst/>
              <a:latin typeface="Arial" panose="020B0604020202020204" pitchFamily="34" charset="0"/>
            </a:endParaRPr>
          </a:p>
        </p:txBody>
      </p:sp>
      <p:pic>
        <p:nvPicPr>
          <p:cNvPr id="4" name="Picture 3">
            <a:extLst>
              <a:ext uri="{FF2B5EF4-FFF2-40B4-BE49-F238E27FC236}">
                <a16:creationId xmlns:a16="http://schemas.microsoft.com/office/drawing/2014/main" id="{0A0567FD-FE76-59E7-D146-B0A069617E55}"/>
              </a:ext>
            </a:extLst>
          </p:cNvPr>
          <p:cNvPicPr>
            <a:picLocks noChangeAspect="1"/>
          </p:cNvPicPr>
          <p:nvPr/>
        </p:nvPicPr>
        <p:blipFill>
          <a:blip r:embed="rId20"/>
          <a:stretch>
            <a:fillRect/>
          </a:stretch>
        </p:blipFill>
        <p:spPr>
          <a:xfrm>
            <a:off x="91951" y="604104"/>
            <a:ext cx="600078" cy="777389"/>
          </a:xfrm>
          <a:prstGeom prst="rect">
            <a:avLst/>
          </a:prstGeom>
        </p:spPr>
      </p:pic>
      <p:sp>
        <p:nvSpPr>
          <p:cNvPr id="9" name="正方形/長方形 12">
            <a:extLst>
              <a:ext uri="{FF2B5EF4-FFF2-40B4-BE49-F238E27FC236}">
                <a16:creationId xmlns:a16="http://schemas.microsoft.com/office/drawing/2014/main" id="{BEECAF3C-6BFC-5455-9E8C-8D9623C033F2}"/>
              </a:ext>
            </a:extLst>
          </p:cNvPr>
          <p:cNvSpPr/>
          <p:nvPr/>
        </p:nvSpPr>
        <p:spPr>
          <a:xfrm>
            <a:off x="624438" y="640913"/>
            <a:ext cx="1950189" cy="5409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ja-JP" altLang="en-US" sz="1000" dirty="0">
                <a:solidFill>
                  <a:schemeClr val="tx1"/>
                </a:solidFill>
                <a:latin typeface="游ゴシック"/>
                <a:ea typeface="游ゴシック"/>
              </a:rPr>
              <a:t>小峰</a:t>
            </a:r>
            <a:r>
              <a:rPr lang="ja-JP" altLang="en-US" sz="1000" b="0" i="0" u="none" strike="noStrike" dirty="0">
                <a:solidFill>
                  <a:schemeClr val="tx1"/>
                </a:solidFill>
                <a:effectLst/>
                <a:latin typeface="游ゴシック"/>
                <a:ea typeface="游ゴシック"/>
              </a:rPr>
              <a:t>　</a:t>
            </a:r>
            <a:r>
              <a:rPr lang="ja-JP" altLang="en-US" sz="1000" dirty="0">
                <a:solidFill>
                  <a:schemeClr val="tx1"/>
                </a:solidFill>
                <a:latin typeface="游ゴシック"/>
                <a:ea typeface="游ゴシック"/>
              </a:rPr>
              <a:t>正樹　</a:t>
            </a:r>
            <a:r>
              <a:rPr lang="en-US" altLang="ja-JP" sz="1000" b="1" dirty="0">
                <a:solidFill>
                  <a:srgbClr val="FF0000"/>
                </a:solidFill>
                <a:latin typeface="游ゴシック"/>
                <a:ea typeface="游ゴシック"/>
              </a:rPr>
              <a:t>NEW</a:t>
            </a:r>
            <a:endParaRPr lang="en-US" altLang="ja-JP" sz="1000" b="0" i="0" u="none" strike="noStrike" dirty="0">
              <a:solidFill>
                <a:schemeClr val="tx1"/>
              </a:solidFill>
              <a:effectLst/>
              <a:latin typeface="游ゴシック"/>
              <a:ea typeface="游ゴシック"/>
            </a:endParaRPr>
          </a:p>
          <a:p>
            <a:pPr marR="0" algn="l" rtl="0" fontAlgn="ctr">
              <a:spcBef>
                <a:spcPts val="0"/>
              </a:spcBef>
              <a:spcAft>
                <a:spcPts val="0"/>
              </a:spcAft>
            </a:pPr>
            <a:endParaRPr lang="ja-JP" altLang="en-US" sz="1000" b="0" i="0" u="none" strike="noStrike" dirty="0">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chemeClr val="tx1"/>
                </a:solidFill>
                <a:latin typeface="游ゴシック"/>
                <a:ea typeface="游ゴシック"/>
              </a:rPr>
              <a:t>SCSK㈱</a:t>
            </a:r>
            <a:endParaRPr lang="en-US" altLang="ja-JP" sz="900" b="0" i="0" u="none" strike="noStrike" dirty="0">
              <a:solidFill>
                <a:schemeClr val="tx1"/>
              </a:solidFill>
              <a:effectLst/>
              <a:latin typeface="游ゴシック"/>
              <a:ea typeface="游ゴシック"/>
            </a:endParaRPr>
          </a:p>
          <a:p>
            <a:pPr fontAlgn="ctr"/>
            <a:r>
              <a:rPr lang="ja-JP" altLang="en-US" sz="900" dirty="0">
                <a:solidFill>
                  <a:schemeClr val="tx1"/>
                </a:solidFill>
                <a:latin typeface="游ゴシック"/>
                <a:ea typeface="游ゴシック"/>
              </a:rPr>
              <a:t>執行役員 常務</a:t>
            </a:r>
            <a:endPar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endParaRPr>
          </a:p>
        </p:txBody>
      </p:sp>
      <p:pic>
        <p:nvPicPr>
          <p:cNvPr id="17" name="Picture 16">
            <a:extLst>
              <a:ext uri="{FF2B5EF4-FFF2-40B4-BE49-F238E27FC236}">
                <a16:creationId xmlns:a16="http://schemas.microsoft.com/office/drawing/2014/main" id="{CBEAD59E-27B4-4D5F-0148-6C6904036821}"/>
              </a:ext>
            </a:extLst>
          </p:cNvPr>
          <p:cNvPicPr>
            <a:picLocks noChangeAspect="1"/>
          </p:cNvPicPr>
          <p:nvPr/>
        </p:nvPicPr>
        <p:blipFill>
          <a:blip r:embed="rId21"/>
          <a:stretch>
            <a:fillRect/>
          </a:stretch>
        </p:blipFill>
        <p:spPr>
          <a:xfrm>
            <a:off x="86822" y="1469414"/>
            <a:ext cx="603008" cy="819883"/>
          </a:xfrm>
          <a:prstGeom prst="rect">
            <a:avLst/>
          </a:prstGeom>
        </p:spPr>
      </p:pic>
      <p:pic>
        <p:nvPicPr>
          <p:cNvPr id="20" name="Picture 19">
            <a:extLst>
              <a:ext uri="{FF2B5EF4-FFF2-40B4-BE49-F238E27FC236}">
                <a16:creationId xmlns:a16="http://schemas.microsoft.com/office/drawing/2014/main" id="{81FCC063-2496-D88F-7734-655AF8429DF8}"/>
              </a:ext>
            </a:extLst>
          </p:cNvPr>
          <p:cNvPicPr>
            <a:picLocks noChangeAspect="1"/>
          </p:cNvPicPr>
          <p:nvPr/>
        </p:nvPicPr>
        <p:blipFill>
          <a:blip r:embed="rId22"/>
          <a:stretch>
            <a:fillRect/>
          </a:stretch>
        </p:blipFill>
        <p:spPr>
          <a:xfrm>
            <a:off x="2333623" y="1473444"/>
            <a:ext cx="615464" cy="833803"/>
          </a:xfrm>
          <a:prstGeom prst="rect">
            <a:avLst/>
          </a:prstGeom>
        </p:spPr>
      </p:pic>
      <p:sp>
        <p:nvSpPr>
          <p:cNvPr id="23" name="正方形/長方形 52">
            <a:extLst>
              <a:ext uri="{FF2B5EF4-FFF2-40B4-BE49-F238E27FC236}">
                <a16:creationId xmlns:a16="http://schemas.microsoft.com/office/drawing/2014/main" id="{C45758D6-1308-1A85-63F3-F1DF300DDFAA}"/>
              </a:ext>
            </a:extLst>
          </p:cNvPr>
          <p:cNvSpPr/>
          <p:nvPr/>
        </p:nvSpPr>
        <p:spPr>
          <a:xfrm>
            <a:off x="2912712" y="1472262"/>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島崎　健司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加賀ソルネット㈱</a:t>
            </a:r>
            <a:endParaRPr lang="en-US" altLang="ja-JP" sz="900" dirty="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常務取締役</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6601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6A1FCCD-0A38-E139-CFB9-B22D59C29B64}"/>
              </a:ext>
            </a:extLst>
          </p:cNvPr>
          <p:cNvSpPr/>
          <p:nvPr/>
        </p:nvSpPr>
        <p:spPr>
          <a:xfrm>
            <a:off x="-4470" y="557301"/>
            <a:ext cx="4630684" cy="4343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97307B6A-5888-47B6-85B5-EB4A0BC3BF53}"/>
              </a:ext>
            </a:extLst>
          </p:cNvPr>
          <p:cNvSpPr>
            <a:spLocks noGrp="1"/>
          </p:cNvSpPr>
          <p:nvPr>
            <p:ph type="sldNum" idx="12"/>
          </p:nvPr>
        </p:nvSpPr>
        <p:spPr>
          <a:xfrm>
            <a:off x="0" y="4833590"/>
            <a:ext cx="548700" cy="393600"/>
          </a:xfrm>
        </p:spPr>
        <p:txBody>
          <a:bodyPr/>
          <a:lstStyle/>
          <a:p>
            <a:pPr marL="0" lvl="0" indent="0" algn="l" rtl="0">
              <a:spcBef>
                <a:spcPts val="0"/>
              </a:spcBef>
              <a:spcAft>
                <a:spcPts val="0"/>
              </a:spcAft>
              <a:buNone/>
            </a:pPr>
            <a:fld id="{00000000-1234-1234-1234-123412341234}" type="slidenum">
              <a:rPr lang="en" smtClean="0"/>
              <a:t>17</a:t>
            </a:fld>
            <a:endParaRPr lang="en"/>
          </a:p>
        </p:txBody>
      </p:sp>
      <p:cxnSp>
        <p:nvCxnSpPr>
          <p:cNvPr id="25" name="直線コネクタ 24">
            <a:extLst>
              <a:ext uri="{FF2B5EF4-FFF2-40B4-BE49-F238E27FC236}">
                <a16:creationId xmlns:a16="http://schemas.microsoft.com/office/drawing/2014/main" id="{7023989D-7110-47E1-9DD0-509883BA3285}"/>
              </a:ext>
            </a:extLst>
          </p:cNvPr>
          <p:cNvCxnSpPr>
            <a:cxnSpLocks/>
          </p:cNvCxnSpPr>
          <p:nvPr/>
        </p:nvCxnSpPr>
        <p:spPr>
          <a:xfrm>
            <a:off x="4572000" y="185447"/>
            <a:ext cx="0" cy="4648143"/>
          </a:xfrm>
          <a:prstGeom prst="line">
            <a:avLst/>
          </a:prstGeom>
          <a:ln w="9525">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pic>
        <p:nvPicPr>
          <p:cNvPr id="7" name="図 6" descr="細野　昭雄">
            <a:extLst>
              <a:ext uri="{FF2B5EF4-FFF2-40B4-BE49-F238E27FC236}">
                <a16:creationId xmlns:a16="http://schemas.microsoft.com/office/drawing/2014/main" id="{FB14D4B8-C15A-0948-37AE-D1C69248B76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9870" y="680059"/>
            <a:ext cx="528974" cy="708088"/>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FBD3E020-BC76-4414-918B-092CEC8F4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28" y="2468796"/>
            <a:ext cx="570543" cy="728870"/>
          </a:xfrm>
          <a:prstGeom prst="rect">
            <a:avLst/>
          </a:prstGeom>
        </p:spPr>
      </p:pic>
      <p:pic>
        <p:nvPicPr>
          <p:cNvPr id="10" name="図 9">
            <a:extLst>
              <a:ext uri="{FF2B5EF4-FFF2-40B4-BE49-F238E27FC236}">
                <a16:creationId xmlns:a16="http://schemas.microsoft.com/office/drawing/2014/main" id="{75976F00-3992-7FB1-0BC7-E48B91F72F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0" y="3359088"/>
            <a:ext cx="563218" cy="737153"/>
          </a:xfrm>
          <a:prstGeom prst="rect">
            <a:avLst/>
          </a:prstGeom>
        </p:spPr>
      </p:pic>
      <p:pic>
        <p:nvPicPr>
          <p:cNvPr id="11" name="図 10">
            <a:extLst>
              <a:ext uri="{FF2B5EF4-FFF2-40B4-BE49-F238E27FC236}">
                <a16:creationId xmlns:a16="http://schemas.microsoft.com/office/drawing/2014/main" id="{AEDABA59-9B2C-5303-215B-1AEF997CC9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2716" y="3293146"/>
            <a:ext cx="576724" cy="737830"/>
          </a:xfrm>
          <a:prstGeom prst="rect">
            <a:avLst/>
          </a:prstGeom>
        </p:spPr>
      </p:pic>
      <p:sp>
        <p:nvSpPr>
          <p:cNvPr id="4" name="正方形/長方形 3">
            <a:extLst>
              <a:ext uri="{FF2B5EF4-FFF2-40B4-BE49-F238E27FC236}">
                <a16:creationId xmlns:a16="http://schemas.microsoft.com/office/drawing/2014/main" id="{BADAA13E-C8D7-FCD0-B8BF-57E6847A775A}"/>
              </a:ext>
            </a:extLst>
          </p:cNvPr>
          <p:cNvSpPr/>
          <p:nvPr/>
        </p:nvSpPr>
        <p:spPr>
          <a:xfrm>
            <a:off x="2939217" y="601115"/>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細野　昭雄</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アイ・オー・データ機器</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代表取締役会長</a:t>
            </a:r>
            <a:endParaRPr lang="ja-JP" altLang="ja-JP" sz="900" b="0" i="0" u="none" strike="noStrike" dirty="0">
              <a:effectLst/>
              <a:latin typeface="Arial" panose="020B0604020202020204" pitchFamily="34" charset="0"/>
            </a:endParaRPr>
          </a:p>
        </p:txBody>
      </p:sp>
      <p:sp>
        <p:nvSpPr>
          <p:cNvPr id="12" name="正方形/長方形 11">
            <a:extLst>
              <a:ext uri="{FF2B5EF4-FFF2-40B4-BE49-F238E27FC236}">
                <a16:creationId xmlns:a16="http://schemas.microsoft.com/office/drawing/2014/main" id="{5C535544-A30E-B4CD-EA5E-0773E4A4FFD1}"/>
              </a:ext>
            </a:extLst>
          </p:cNvPr>
          <p:cNvSpPr/>
          <p:nvPr/>
        </p:nvSpPr>
        <p:spPr>
          <a:xfrm>
            <a:off x="4587299" y="570449"/>
            <a:ext cx="4482192" cy="4343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a16="http://schemas.microsoft.com/office/drawing/2014/main" id="{D2B3BD99-A833-ADCF-D937-7A1B8674E07C}"/>
              </a:ext>
            </a:extLst>
          </p:cNvPr>
          <p:cNvSpPr/>
          <p:nvPr/>
        </p:nvSpPr>
        <p:spPr>
          <a:xfrm>
            <a:off x="5205458" y="1547593"/>
            <a:ext cx="1950189" cy="690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若松　勝久</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en-US" altLang="ja-JP" sz="900" dirty="0">
                <a:solidFill>
                  <a:srgbClr val="000000"/>
                </a:solidFill>
                <a:latin typeface="游ゴシック" panose="020B0400000000000000" pitchFamily="50" charset="-128"/>
                <a:ea typeface="游ゴシック" panose="020B0400000000000000" pitchFamily="50" charset="-128"/>
              </a:rPr>
              <a:t>SBS</a:t>
            </a:r>
            <a:r>
              <a:rPr lang="ja-JP" altLang="en-US" sz="900" dirty="0">
                <a:solidFill>
                  <a:srgbClr val="000000"/>
                </a:solidFill>
                <a:latin typeface="游ゴシック" panose="020B0400000000000000" pitchFamily="50" charset="-128"/>
                <a:ea typeface="游ゴシック" panose="020B0400000000000000" pitchFamily="50" charset="-128"/>
              </a:rPr>
              <a:t>ネクサード</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代表取締役 社長執行役員</a:t>
            </a:r>
            <a:endParaRPr lang="ja-JP" altLang="ja-JP" sz="900" b="0" i="0" u="none" strike="noStrike" dirty="0">
              <a:effectLst/>
              <a:latin typeface="游ゴシック" panose="020B0400000000000000" pitchFamily="50" charset="-128"/>
              <a:ea typeface="游ゴシック" panose="020B0400000000000000" pitchFamily="50" charset="-128"/>
            </a:endParaRPr>
          </a:p>
        </p:txBody>
      </p:sp>
      <p:pic>
        <p:nvPicPr>
          <p:cNvPr id="13" name="図 12" descr="若松　勝久">
            <a:extLst>
              <a:ext uri="{FF2B5EF4-FFF2-40B4-BE49-F238E27FC236}">
                <a16:creationId xmlns:a16="http://schemas.microsoft.com/office/drawing/2014/main" id="{FB86F0FD-7A0E-E505-0B3C-8E87F90ED13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7631" y="1517438"/>
            <a:ext cx="545935" cy="730793"/>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descr="和田　成史">
            <a:extLst>
              <a:ext uri="{FF2B5EF4-FFF2-40B4-BE49-F238E27FC236}">
                <a16:creationId xmlns:a16="http://schemas.microsoft.com/office/drawing/2014/main" id="{372CB3A4-3BA4-DC97-6C91-D0CE6D943F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53997" y="1470015"/>
            <a:ext cx="557892" cy="742117"/>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descr="宮澤　敏">
            <a:extLst>
              <a:ext uri="{FF2B5EF4-FFF2-40B4-BE49-F238E27FC236}">
                <a16:creationId xmlns:a16="http://schemas.microsoft.com/office/drawing/2014/main" id="{A85A1020-19B0-8415-2822-CAF9A3E5617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59936" y="3666855"/>
            <a:ext cx="575819" cy="765481"/>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水谷　学">
            <a:extLst>
              <a:ext uri="{FF2B5EF4-FFF2-40B4-BE49-F238E27FC236}">
                <a16:creationId xmlns:a16="http://schemas.microsoft.com/office/drawing/2014/main" id="{5E3425C5-003F-E438-5802-F368B61A987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55574" y="2728315"/>
            <a:ext cx="564050" cy="771824"/>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a:extLst>
              <a:ext uri="{FF2B5EF4-FFF2-40B4-BE49-F238E27FC236}">
                <a16:creationId xmlns:a16="http://schemas.microsoft.com/office/drawing/2014/main" id="{89317B60-80D8-994D-3D83-C40D158032F1}"/>
              </a:ext>
            </a:extLst>
          </p:cNvPr>
          <p:cNvSpPr/>
          <p:nvPr/>
        </p:nvSpPr>
        <p:spPr>
          <a:xfrm>
            <a:off x="4327056" y="2509518"/>
            <a:ext cx="832473" cy="2652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a:solidFill>
                  <a:schemeClr val="tx1"/>
                </a:solidFill>
                <a:latin typeface="メイリオ" panose="020B0604030504040204" pitchFamily="50" charset="-128"/>
                <a:ea typeface="メイリオ" panose="020B0604030504040204" pitchFamily="50" charset="-128"/>
              </a:rPr>
              <a:t>監事</a:t>
            </a:r>
          </a:p>
        </p:txBody>
      </p:sp>
      <p:sp>
        <p:nvSpPr>
          <p:cNvPr id="16" name="正方形/長方形 15">
            <a:extLst>
              <a:ext uri="{FF2B5EF4-FFF2-40B4-BE49-F238E27FC236}">
                <a16:creationId xmlns:a16="http://schemas.microsoft.com/office/drawing/2014/main" id="{6212B24A-D043-2CBD-F612-9E4D1AB8CA52}"/>
              </a:ext>
            </a:extLst>
          </p:cNvPr>
          <p:cNvSpPr/>
          <p:nvPr/>
        </p:nvSpPr>
        <p:spPr>
          <a:xfrm>
            <a:off x="593874" y="1500301"/>
            <a:ext cx="1950189" cy="68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牧　寛之</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en-US" altLang="ja-JP" sz="900">
              <a:solidFill>
                <a:schemeClr val="tx1"/>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chemeClr val="tx1"/>
                </a:solidFill>
                <a:latin typeface="游ゴシック" panose="020B0400000000000000" pitchFamily="50" charset="-128"/>
                <a:ea typeface="游ゴシック" panose="020B0400000000000000" pitchFamily="50" charset="-128"/>
              </a:rPr>
              <a:t>㈱</a:t>
            </a: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バッファロー</a:t>
            </a:r>
            <a:endParaRPr lang="en-US" altLang="ja-JP" sz="9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zh-TW" altLang="en-US" sz="900" b="0" i="0" u="none" strike="noStrike">
                <a:solidFill>
                  <a:schemeClr val="tx1"/>
                </a:solidFill>
                <a:effectLst/>
                <a:latin typeface="游ゴシック" panose="020B0400000000000000" pitchFamily="50" charset="-128"/>
                <a:ea typeface="游ゴシック" panose="020B0400000000000000" pitchFamily="50" charset="-128"/>
              </a:rPr>
              <a:t>代表取締役 社長執行役員</a:t>
            </a:r>
            <a:r>
              <a:rPr lang="en-US" altLang="zh-TW" sz="900" b="0" i="0" u="none" strike="noStrike">
                <a:solidFill>
                  <a:schemeClr val="tx1"/>
                </a:solidFill>
                <a:effectLst/>
                <a:latin typeface="游ゴシック" panose="020B0400000000000000" pitchFamily="50" charset="-128"/>
                <a:ea typeface="游ゴシック" panose="020B0400000000000000" pitchFamily="50" charset="-128"/>
              </a:rPr>
              <a:t>CEO</a:t>
            </a:r>
            <a:endParaRPr lang="ja-JP" altLang="ja-JP" sz="900" b="0" i="0" u="none" strike="noStrike">
              <a:solidFill>
                <a:schemeClr val="tx1"/>
              </a:solidFill>
              <a:effectLst/>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DD0E740B-CD06-6174-51D4-765D910BDE9C}"/>
              </a:ext>
            </a:extLst>
          </p:cNvPr>
          <p:cNvSpPr/>
          <p:nvPr/>
        </p:nvSpPr>
        <p:spPr>
          <a:xfrm>
            <a:off x="598747" y="2450970"/>
            <a:ext cx="1950189" cy="6584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三田　修</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富士ソフト㈱</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常務執行役員</a:t>
            </a:r>
            <a:endParaRPr lang="ja-JP" altLang="ja-JP" sz="900" b="0" i="0" u="none" strike="noStrike">
              <a:effectLst/>
              <a:latin typeface="Arial" panose="020B0604020202020204" pitchFamily="34" charset="0"/>
            </a:endParaRPr>
          </a:p>
        </p:txBody>
      </p:sp>
      <p:sp>
        <p:nvSpPr>
          <p:cNvPr id="23" name="正方形/長方形 22">
            <a:extLst>
              <a:ext uri="{FF2B5EF4-FFF2-40B4-BE49-F238E27FC236}">
                <a16:creationId xmlns:a16="http://schemas.microsoft.com/office/drawing/2014/main" id="{54FD08B9-D379-6A86-D1BA-F63690760961}"/>
              </a:ext>
            </a:extLst>
          </p:cNvPr>
          <p:cNvSpPr/>
          <p:nvPr/>
        </p:nvSpPr>
        <p:spPr>
          <a:xfrm>
            <a:off x="624219" y="3336811"/>
            <a:ext cx="1950189" cy="6584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宮崎　吉朗</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rPr>
              <a:t>㈱シーアイエス</a:t>
            </a:r>
          </a:p>
          <a:p>
            <a:pPr marR="0" algn="l" rtl="0" fontAlgn="ctr">
              <a:spcBef>
                <a:spcPts val="0"/>
              </a:spcBef>
              <a:spcAft>
                <a:spcPts val="0"/>
              </a:spcAft>
            </a:pPr>
            <a:r>
              <a:rPr lang="ja-JP" altLang="en-US" sz="900" b="0" i="0" u="none" strike="noStrike" dirty="0">
                <a:solidFill>
                  <a:schemeClr val="tx1"/>
                </a:solidFill>
                <a:effectLst/>
                <a:latin typeface="游ゴシック" panose="020B0400000000000000" pitchFamily="50" charset="-128"/>
                <a:ea typeface="游ゴシック" panose="020B0400000000000000" pitchFamily="50" charset="-128"/>
              </a:rPr>
              <a:t>代表</a:t>
            </a:r>
            <a:r>
              <a:rPr lang="zh-TW" altLang="en-US" sz="900" b="0" i="0" u="none" strike="noStrike" dirty="0">
                <a:solidFill>
                  <a:schemeClr val="tx1"/>
                </a:solidFill>
                <a:effectLst/>
                <a:latin typeface="游ゴシック" panose="020B0400000000000000" pitchFamily="50" charset="-128"/>
                <a:ea typeface="游ゴシック" panose="020B0400000000000000" pitchFamily="50" charset="-128"/>
              </a:rPr>
              <a:t>取締役社長</a:t>
            </a:r>
            <a:endParaRPr lang="ja-JP" altLang="ja-JP" sz="900" b="0" i="0" u="none" strike="noStrike" dirty="0">
              <a:solidFill>
                <a:schemeClr val="tx1"/>
              </a:solidFill>
              <a:effectLst/>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33E976CC-B71F-2344-4E18-7453FFECF0FA}"/>
              </a:ext>
            </a:extLst>
          </p:cNvPr>
          <p:cNvSpPr/>
          <p:nvPr/>
        </p:nvSpPr>
        <p:spPr>
          <a:xfrm>
            <a:off x="2961262" y="3290525"/>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本村　誠基</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㈱アイエスエフネット</a:t>
            </a: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取締役　最高執行責任者</a:t>
            </a:r>
            <a:endParaRPr lang="ja-JP" altLang="ja-JP" sz="900" b="0" i="0" u="none" strike="noStrike">
              <a:effectLst/>
              <a:latin typeface="Arial" panose="020B0604020202020204" pitchFamily="34" charset="0"/>
            </a:endParaRPr>
          </a:p>
        </p:txBody>
      </p:sp>
      <p:sp>
        <p:nvSpPr>
          <p:cNvPr id="29" name="正方形/長方形 28">
            <a:extLst>
              <a:ext uri="{FF2B5EF4-FFF2-40B4-BE49-F238E27FC236}">
                <a16:creationId xmlns:a16="http://schemas.microsoft.com/office/drawing/2014/main" id="{FD705C6D-B002-612E-1E9A-EF3112FE4588}"/>
              </a:ext>
            </a:extLst>
          </p:cNvPr>
          <p:cNvSpPr/>
          <p:nvPr/>
        </p:nvSpPr>
        <p:spPr>
          <a:xfrm>
            <a:off x="7508009" y="1508902"/>
            <a:ext cx="1950189" cy="7515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chemeClr val="tx1"/>
                </a:solidFill>
                <a:effectLst/>
                <a:latin typeface="游ゴシック" panose="020B0400000000000000" pitchFamily="50" charset="-128"/>
                <a:ea typeface="游ゴシック" panose="020B0400000000000000" pitchFamily="50" charset="-128"/>
              </a:rPr>
              <a:t>和田　成史</a:t>
            </a:r>
            <a:endParaRPr lang="en-US" altLang="ja-JP" sz="10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㈱オービックビジネス</a:t>
            </a:r>
            <a:endParaRPr lang="en-US" altLang="ja-JP" sz="900" b="0" i="0" u="none" strike="noStrike">
              <a:solidFill>
                <a:schemeClr val="tx1"/>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コンサルタント</a:t>
            </a:r>
          </a:p>
          <a:p>
            <a:pPr marR="0" algn="l" rtl="0" fontAlgn="ctr">
              <a:spcBef>
                <a:spcPts val="0"/>
              </a:spcBef>
              <a:spcAft>
                <a:spcPts val="0"/>
              </a:spcAft>
            </a:pPr>
            <a:r>
              <a:rPr lang="ja-JP" altLang="en-US" sz="900" b="0" i="0" u="none" strike="noStrike">
                <a:solidFill>
                  <a:schemeClr val="tx1"/>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solidFill>
                <a:schemeClr val="tx1"/>
              </a:solidFill>
              <a:effectLst/>
              <a:latin typeface="Arial" panose="020B0604020202020204" pitchFamily="34" charset="0"/>
            </a:endParaRPr>
          </a:p>
        </p:txBody>
      </p:sp>
      <p:sp>
        <p:nvSpPr>
          <p:cNvPr id="32" name="正方形/長方形 31">
            <a:extLst>
              <a:ext uri="{FF2B5EF4-FFF2-40B4-BE49-F238E27FC236}">
                <a16:creationId xmlns:a16="http://schemas.microsoft.com/office/drawing/2014/main" id="{5064C395-A9BE-155E-189A-7309CFABBE26}"/>
              </a:ext>
            </a:extLst>
          </p:cNvPr>
          <p:cNvSpPr/>
          <p:nvPr/>
        </p:nvSpPr>
        <p:spPr>
          <a:xfrm>
            <a:off x="7448113" y="2757621"/>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水谷　学</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リソルホールディングス㈱</a:t>
            </a:r>
            <a:endParaRPr lang="en-US" altLang="ja-JP" sz="900">
              <a:solidFill>
                <a:srgbClr val="000000"/>
              </a:solidFill>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社外監査役</a:t>
            </a:r>
            <a:endParaRPr lang="ja-JP" altLang="ja-JP" sz="900" b="0" i="0" u="none" strike="noStrike">
              <a:effectLst/>
              <a:latin typeface="Arial" panose="020B0604020202020204" pitchFamily="34" charset="0"/>
            </a:endParaRPr>
          </a:p>
        </p:txBody>
      </p:sp>
      <p:sp>
        <p:nvSpPr>
          <p:cNvPr id="34" name="正方形/長方形 33">
            <a:extLst>
              <a:ext uri="{FF2B5EF4-FFF2-40B4-BE49-F238E27FC236}">
                <a16:creationId xmlns:a16="http://schemas.microsoft.com/office/drawing/2014/main" id="{9B85D631-53CE-6496-5237-E223D6692D95}"/>
              </a:ext>
            </a:extLst>
          </p:cNvPr>
          <p:cNvSpPr/>
          <p:nvPr/>
        </p:nvSpPr>
        <p:spPr>
          <a:xfrm>
            <a:off x="5205458" y="3728752"/>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宮澤　敏</a:t>
            </a:r>
            <a:endParaRPr lang="en-US" altLang="zh-TW" sz="10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庚伸</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pic>
        <p:nvPicPr>
          <p:cNvPr id="36" name="図 35">
            <a:extLst>
              <a:ext uri="{FF2B5EF4-FFF2-40B4-BE49-F238E27FC236}">
                <a16:creationId xmlns:a16="http://schemas.microsoft.com/office/drawing/2014/main" id="{45F58BD2-DAB1-064D-BD2F-7C79584BD0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950" y="1513345"/>
            <a:ext cx="550527" cy="754409"/>
          </a:xfrm>
          <a:prstGeom prst="rect">
            <a:avLst/>
          </a:prstGeom>
        </p:spPr>
      </p:pic>
      <p:sp>
        <p:nvSpPr>
          <p:cNvPr id="2051" name="正方形/長方形 2050">
            <a:extLst>
              <a:ext uri="{FF2B5EF4-FFF2-40B4-BE49-F238E27FC236}">
                <a16:creationId xmlns:a16="http://schemas.microsoft.com/office/drawing/2014/main" id="{4377C9FF-C19B-B644-AB40-C98094CF2845}"/>
              </a:ext>
            </a:extLst>
          </p:cNvPr>
          <p:cNvSpPr/>
          <p:nvPr/>
        </p:nvSpPr>
        <p:spPr>
          <a:xfrm>
            <a:off x="528907" y="679975"/>
            <a:ext cx="1950189" cy="6667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古田　耕児</a:t>
            </a:r>
          </a:p>
          <a:p>
            <a:pPr marR="0" algn="l" rtl="0" fontAlgn="ctr">
              <a:spcBef>
                <a:spcPts val="0"/>
              </a:spcBef>
              <a:spcAft>
                <a:spcPts val="0"/>
              </a:spcAft>
            </a:pPr>
            <a:endParaRPr lang="en-US" altLang="zh-TW"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理経</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取締役</a:t>
            </a:r>
            <a:endParaRPr lang="ja-JP" altLang="ja-JP" sz="900" b="0" i="0" u="none" strike="noStrike">
              <a:effectLst/>
              <a:latin typeface="Arial" panose="020B0604020202020204" pitchFamily="34" charset="0"/>
            </a:endParaRPr>
          </a:p>
        </p:txBody>
      </p:sp>
      <p:pic>
        <p:nvPicPr>
          <p:cNvPr id="47" name="図 46" descr="安田　 稔">
            <a:extLst>
              <a:ext uri="{FF2B5EF4-FFF2-40B4-BE49-F238E27FC236}">
                <a16:creationId xmlns:a16="http://schemas.microsoft.com/office/drawing/2014/main" id="{F4CEF11F-B7C0-43EE-B08C-960C7BA786F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413145" y="4164696"/>
            <a:ext cx="517728" cy="7299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B38D335-28BD-D494-4E20-8425223237D9}"/>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85916" y="608261"/>
            <a:ext cx="549529" cy="732705"/>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71F04E43-0229-F872-FEBE-0B1A8F0F0B6B}"/>
              </a:ext>
            </a:extLst>
          </p:cNvPr>
          <p:cNvSpPr/>
          <p:nvPr/>
        </p:nvSpPr>
        <p:spPr>
          <a:xfrm>
            <a:off x="2941982" y="4199934"/>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安田　稔</a:t>
            </a:r>
            <a:endPar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レノボ・ジャパン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執行役員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エグゼクティブアドバイザー</a:t>
            </a:r>
            <a:endParaRPr lang="ja-JP" altLang="ja-JP" sz="900" b="0" i="0" u="none" strike="noStrike" dirty="0">
              <a:effectLst/>
              <a:latin typeface="Arial" panose="020B0604020202020204" pitchFamily="34" charset="0"/>
            </a:endParaRPr>
          </a:p>
        </p:txBody>
      </p:sp>
      <p:sp>
        <p:nvSpPr>
          <p:cNvPr id="27" name="正方形/長方形 26">
            <a:extLst>
              <a:ext uri="{FF2B5EF4-FFF2-40B4-BE49-F238E27FC236}">
                <a16:creationId xmlns:a16="http://schemas.microsoft.com/office/drawing/2014/main" id="{E507FB45-0D71-49EF-FFB5-663A30CBEE61}"/>
              </a:ext>
            </a:extLst>
          </p:cNvPr>
          <p:cNvSpPr/>
          <p:nvPr/>
        </p:nvSpPr>
        <p:spPr>
          <a:xfrm>
            <a:off x="5240956" y="632242"/>
            <a:ext cx="1950189" cy="651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l" rtl="0" fontAlgn="ctr">
              <a:spcBef>
                <a:spcPts val="0"/>
              </a:spcBef>
              <a:spcAft>
                <a:spcPts val="0"/>
              </a:spcAft>
            </a:pP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山神　寛之</a:t>
            </a:r>
          </a:p>
          <a:p>
            <a:pPr marR="0" algn="l" rtl="0" fontAlgn="ctr">
              <a:spcBef>
                <a:spcPts val="0"/>
              </a:spcBef>
              <a:spcAft>
                <a:spcPts val="0"/>
              </a:spcAft>
            </a:pP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横河レンタ・リース</a:t>
            </a:r>
            <a:r>
              <a:rPr lang="ja-JP" altLang="en-US" sz="900" dirty="0">
                <a:solidFill>
                  <a:srgbClr val="000000"/>
                </a:solidFill>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執行役員</a:t>
            </a:r>
            <a:endParaRPr lang="ja-JP" altLang="ja-JP" sz="900" b="0" i="0" u="none" strike="noStrike" dirty="0">
              <a:effectLst/>
              <a:latin typeface="Arial" panose="020B0604020202020204" pitchFamily="34" charset="0"/>
            </a:endParaRPr>
          </a:p>
        </p:txBody>
      </p:sp>
      <p:pic>
        <p:nvPicPr>
          <p:cNvPr id="35" name="図 34" descr="メガネを掛けた男性&#10;&#10;AI 生成コンテンツは誤りを含む可能性があります。">
            <a:extLst>
              <a:ext uri="{FF2B5EF4-FFF2-40B4-BE49-F238E27FC236}">
                <a16:creationId xmlns:a16="http://schemas.microsoft.com/office/drawing/2014/main" id="{840C50CD-88D5-1AE3-643C-A10E15F6784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08771" y="1506696"/>
            <a:ext cx="527140" cy="691792"/>
          </a:xfrm>
          <a:prstGeom prst="rect">
            <a:avLst/>
          </a:prstGeom>
        </p:spPr>
      </p:pic>
      <p:sp>
        <p:nvSpPr>
          <p:cNvPr id="37" name="正方形/長方形 36">
            <a:extLst>
              <a:ext uri="{FF2B5EF4-FFF2-40B4-BE49-F238E27FC236}">
                <a16:creationId xmlns:a16="http://schemas.microsoft.com/office/drawing/2014/main" id="{724D618C-E49D-3CB0-AFB1-2444104F6A95}"/>
              </a:ext>
            </a:extLst>
          </p:cNvPr>
          <p:cNvSpPr/>
          <p:nvPr/>
        </p:nvSpPr>
        <p:spPr>
          <a:xfrm>
            <a:off x="2975622" y="1497632"/>
            <a:ext cx="1950189" cy="658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b="0" i="0" u="none" strike="noStrike">
                <a:solidFill>
                  <a:srgbClr val="000000"/>
                </a:solidFill>
                <a:effectLst/>
                <a:latin typeface="游ゴシック"/>
                <a:ea typeface="游ゴシック"/>
              </a:rPr>
              <a:t>松田</a:t>
            </a:r>
            <a:r>
              <a:rPr lang="ja-JP" altLang="en-US" sz="1000" b="0" i="0" u="none" strike="noStrike" dirty="0">
                <a:solidFill>
                  <a:srgbClr val="000000"/>
                </a:solidFill>
                <a:effectLst/>
                <a:latin typeface="游ゴシック"/>
                <a:ea typeface="游ゴシック"/>
              </a:rPr>
              <a:t>　</a:t>
            </a:r>
            <a:r>
              <a:rPr lang="zh-TW" altLang="en-US" sz="1000" b="0" i="0" u="none" strike="noStrike">
                <a:solidFill>
                  <a:srgbClr val="000000"/>
                </a:solidFill>
                <a:effectLst/>
                <a:latin typeface="游ゴシック"/>
                <a:ea typeface="游ゴシック"/>
              </a:rPr>
              <a:t>憲明</a:t>
            </a:r>
            <a:r>
              <a:rPr lang="ja-JP" altLang="en-US" sz="1000" b="0" i="0" u="none" strike="noStrike" dirty="0">
                <a:solidFill>
                  <a:srgbClr val="000000"/>
                </a:solidFill>
                <a:effectLst/>
                <a:latin typeface="游ゴシック"/>
                <a:ea typeface="游ゴシック"/>
              </a:rPr>
              <a:t>　</a:t>
            </a:r>
            <a:endParaRPr lang="en-US" altLang="ja-JP" sz="1000" b="1" dirty="0">
              <a:solidFill>
                <a:srgbClr val="FF0000"/>
              </a:solidFill>
              <a:latin typeface="游ゴシック"/>
              <a:ea typeface="游ゴシック"/>
            </a:endParaRPr>
          </a:p>
          <a:p>
            <a:pPr marR="0" algn="l" rtl="0" fontAlgn="ctr">
              <a:spcBef>
                <a:spcPts val="0"/>
              </a:spcBef>
              <a:spcAft>
                <a:spcPts val="0"/>
              </a:spcAft>
            </a:pPr>
            <a:endParaRPr lang="zh-TW" altLang="en-US" sz="900" b="0" i="0" u="none" strike="noStrike">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panose="020B0400000000000000" pitchFamily="50" charset="-128"/>
                <a:ea typeface="游ゴシック" panose="020B0400000000000000" pitchFamily="50" charset="-128"/>
              </a:rPr>
              <a:t>㈱</a:t>
            </a:r>
            <a:r>
              <a:rPr lang="en-US" altLang="zh-TW" sz="900" b="0" i="0" u="none" strike="noStrike">
                <a:solidFill>
                  <a:srgbClr val="000000"/>
                </a:solidFill>
                <a:effectLst/>
                <a:latin typeface="游ゴシック" panose="020B0400000000000000" pitchFamily="50" charset="-128"/>
                <a:ea typeface="游ゴシック" panose="020B0400000000000000" pitchFamily="50" charset="-128"/>
              </a:rPr>
              <a:t>JMC</a:t>
            </a:r>
          </a:p>
          <a:p>
            <a:pPr marR="0" algn="l" rtl="0" fontAlgn="ctr">
              <a:spcBef>
                <a:spcPts val="0"/>
              </a:spcBef>
              <a:spcAft>
                <a:spcPts val="0"/>
              </a:spcAft>
            </a:pP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代表取締役社長</a:t>
            </a:r>
            <a:endParaRPr lang="ja-JP" altLang="ja-JP" sz="900" b="0" i="0" u="none" strike="noStrike">
              <a:effectLst/>
              <a:latin typeface="Arial" panose="020B0604020202020204" pitchFamily="34" charset="0"/>
            </a:endParaRPr>
          </a:p>
        </p:txBody>
      </p:sp>
      <p:pic>
        <p:nvPicPr>
          <p:cNvPr id="8" name="図 7">
            <a:extLst>
              <a:ext uri="{FF2B5EF4-FFF2-40B4-BE49-F238E27FC236}">
                <a16:creationId xmlns:a16="http://schemas.microsoft.com/office/drawing/2014/main" id="{6A774151-D21F-574E-CE1E-DF52FC83DBD7}"/>
              </a:ext>
            </a:extLst>
          </p:cNvPr>
          <p:cNvPicPr>
            <a:picLocks noChangeAspect="1"/>
          </p:cNvPicPr>
          <p:nvPr/>
        </p:nvPicPr>
        <p:blipFill>
          <a:blip r:embed="rId14"/>
          <a:stretch>
            <a:fillRect/>
          </a:stretch>
        </p:blipFill>
        <p:spPr>
          <a:xfrm>
            <a:off x="51062" y="654411"/>
            <a:ext cx="528974" cy="708339"/>
          </a:xfrm>
          <a:prstGeom prst="rect">
            <a:avLst/>
          </a:prstGeom>
        </p:spPr>
      </p:pic>
      <p:pic>
        <p:nvPicPr>
          <p:cNvPr id="5" name="Picture 4">
            <a:extLst>
              <a:ext uri="{FF2B5EF4-FFF2-40B4-BE49-F238E27FC236}">
                <a16:creationId xmlns:a16="http://schemas.microsoft.com/office/drawing/2014/main" id="{FAEFD0AB-6BFB-FDB2-215A-6F2A7CF80736}"/>
              </a:ext>
            </a:extLst>
          </p:cNvPr>
          <p:cNvPicPr>
            <a:picLocks noChangeAspect="1"/>
          </p:cNvPicPr>
          <p:nvPr/>
        </p:nvPicPr>
        <p:blipFill>
          <a:blip r:embed="rId15"/>
          <a:stretch>
            <a:fillRect/>
          </a:stretch>
        </p:blipFill>
        <p:spPr>
          <a:xfrm>
            <a:off x="2382715" y="2409456"/>
            <a:ext cx="575898" cy="734895"/>
          </a:xfrm>
          <a:prstGeom prst="rect">
            <a:avLst/>
          </a:prstGeom>
        </p:spPr>
      </p:pic>
      <p:sp>
        <p:nvSpPr>
          <p:cNvPr id="39" name="正方形/長方形 52">
            <a:extLst>
              <a:ext uri="{FF2B5EF4-FFF2-40B4-BE49-F238E27FC236}">
                <a16:creationId xmlns:a16="http://schemas.microsoft.com/office/drawing/2014/main" id="{C604F2BD-018F-E2E1-0D89-BA3A652CE6A1}"/>
              </a:ext>
            </a:extLst>
          </p:cNvPr>
          <p:cNvSpPr/>
          <p:nvPr/>
        </p:nvSpPr>
        <p:spPr>
          <a:xfrm>
            <a:off x="2964000" y="2410107"/>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三野　達也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日本マイクロソフト㈱</a:t>
            </a:r>
            <a:endParaRPr lang="en-US" altLang="ja-JP" sz="900" dirty="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a:ea typeface="游ゴシック"/>
              </a:rPr>
              <a:t>執行役員　</a:t>
            </a:r>
          </a:p>
          <a:p>
            <a:r>
              <a:rPr lang="ja-JP" altLang="en-US" sz="900">
                <a:solidFill>
                  <a:srgbClr val="000000"/>
                </a:solidFill>
                <a:latin typeface="游ゴシック"/>
                <a:ea typeface="游ゴシック"/>
              </a:rPr>
              <a:t>チャネルパートナー統括本部</a:t>
            </a:r>
            <a:endParaRPr lang="ja-JP" altLang="en-US" sz="900">
              <a:solidFill>
                <a:srgbClr val="000000"/>
              </a:solidFill>
              <a:latin typeface="游ゴシック" panose="020B0400000000000000" pitchFamily="50" charset="-128"/>
              <a:ea typeface="游ゴシック" panose="020B0400000000000000" pitchFamily="50" charset="-128"/>
            </a:endParaRPr>
          </a:p>
        </p:txBody>
      </p:sp>
      <p:pic>
        <p:nvPicPr>
          <p:cNvPr id="40" name="Picture 39">
            <a:extLst>
              <a:ext uri="{FF2B5EF4-FFF2-40B4-BE49-F238E27FC236}">
                <a16:creationId xmlns:a16="http://schemas.microsoft.com/office/drawing/2014/main" id="{6F5ED403-245D-7651-936D-145C6DB6B21B}"/>
              </a:ext>
            </a:extLst>
          </p:cNvPr>
          <p:cNvPicPr>
            <a:picLocks noChangeAspect="1"/>
          </p:cNvPicPr>
          <p:nvPr/>
        </p:nvPicPr>
        <p:blipFill>
          <a:blip r:embed="rId16"/>
          <a:stretch>
            <a:fillRect/>
          </a:stretch>
        </p:blipFill>
        <p:spPr>
          <a:xfrm>
            <a:off x="74367" y="4155097"/>
            <a:ext cx="547323" cy="738555"/>
          </a:xfrm>
          <a:prstGeom prst="rect">
            <a:avLst/>
          </a:prstGeom>
        </p:spPr>
      </p:pic>
      <p:sp>
        <p:nvSpPr>
          <p:cNvPr id="41" name="正方形/長方形 52">
            <a:extLst>
              <a:ext uri="{FF2B5EF4-FFF2-40B4-BE49-F238E27FC236}">
                <a16:creationId xmlns:a16="http://schemas.microsoft.com/office/drawing/2014/main" id="{F5EFA608-B7EB-2740-8488-446FDEA3F0CE}"/>
              </a:ext>
            </a:extLst>
          </p:cNvPr>
          <p:cNvSpPr/>
          <p:nvPr/>
        </p:nvSpPr>
        <p:spPr>
          <a:xfrm>
            <a:off x="604730" y="4117280"/>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a:solidFill>
                  <a:srgbClr val="000000"/>
                </a:solidFill>
                <a:latin typeface="游ゴシック"/>
                <a:ea typeface="游ゴシック"/>
              </a:rPr>
              <a:t>安田　博一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a:solidFill>
                  <a:srgbClr val="000000"/>
                </a:solidFill>
                <a:latin typeface="游ゴシック"/>
                <a:ea typeface="游ゴシック"/>
              </a:rPr>
              <a:t>日本ビジネスシステムズ㈱</a:t>
            </a:r>
            <a:endParaRPr lang="en-US" altLang="ja-JP" sz="900" dirty="0">
              <a:solidFill>
                <a:srgbClr val="000000"/>
              </a:solidFill>
              <a:latin typeface="游ゴシック" panose="020B0400000000000000" pitchFamily="50" charset="-128"/>
              <a:ea typeface="游ゴシック" panose="020B0400000000000000" pitchFamily="50" charset="-128"/>
            </a:endParaRPr>
          </a:p>
          <a:p>
            <a:pPr fontAlgn="ctr"/>
            <a:r>
              <a:rPr lang="ja-JP" altLang="en-US" sz="900">
                <a:solidFill>
                  <a:srgbClr val="000000"/>
                </a:solidFill>
                <a:latin typeface="游ゴシック"/>
                <a:ea typeface="游ゴシック"/>
              </a:rPr>
              <a:t>常務執行役員　</a:t>
            </a:r>
            <a:endParaRPr lang="ja-JP" altLang="en-US" sz="900">
              <a:solidFill>
                <a:srgbClr val="000000"/>
              </a:solidFill>
              <a:latin typeface="游ゴシック" panose="020B0400000000000000" pitchFamily="50" charset="-128"/>
              <a:ea typeface="游ゴシック" panose="020B0400000000000000" pitchFamily="50" charset="-128"/>
            </a:endParaRPr>
          </a:p>
        </p:txBody>
      </p:sp>
      <p:pic>
        <p:nvPicPr>
          <p:cNvPr id="44" name="Picture 43">
            <a:extLst>
              <a:ext uri="{FF2B5EF4-FFF2-40B4-BE49-F238E27FC236}">
                <a16:creationId xmlns:a16="http://schemas.microsoft.com/office/drawing/2014/main" id="{3A867AC6-A35E-EA6C-8FB7-F97E34994AF6}"/>
              </a:ext>
            </a:extLst>
          </p:cNvPr>
          <p:cNvPicPr>
            <a:picLocks noChangeAspect="1"/>
          </p:cNvPicPr>
          <p:nvPr/>
        </p:nvPicPr>
        <p:blipFill>
          <a:blip r:embed="rId17"/>
          <a:stretch>
            <a:fillRect/>
          </a:stretch>
        </p:blipFill>
        <p:spPr>
          <a:xfrm>
            <a:off x="6942624" y="604468"/>
            <a:ext cx="570770" cy="732698"/>
          </a:xfrm>
          <a:prstGeom prst="rect">
            <a:avLst/>
          </a:prstGeom>
        </p:spPr>
      </p:pic>
      <p:sp>
        <p:nvSpPr>
          <p:cNvPr id="46" name="正方形/長方形 52">
            <a:extLst>
              <a:ext uri="{FF2B5EF4-FFF2-40B4-BE49-F238E27FC236}">
                <a16:creationId xmlns:a16="http://schemas.microsoft.com/office/drawing/2014/main" id="{70B09B28-C197-01A9-097F-F042F41C58D2}"/>
              </a:ext>
            </a:extLst>
          </p:cNvPr>
          <p:cNvSpPr/>
          <p:nvPr/>
        </p:nvSpPr>
        <p:spPr>
          <a:xfrm>
            <a:off x="7521345" y="629664"/>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dirty="0">
                <a:solidFill>
                  <a:srgbClr val="000000"/>
                </a:solidFill>
                <a:latin typeface="游ゴシック"/>
                <a:ea typeface="游ゴシック"/>
              </a:rPr>
              <a:t>吉井　彩乃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a:ea typeface="游ゴシック"/>
              </a:rPr>
              <a:t>シスコシステムズ</a:t>
            </a:r>
            <a:r>
              <a:rPr lang="en-US" altLang="ja-JP" sz="900" dirty="0">
                <a:solidFill>
                  <a:srgbClr val="000000"/>
                </a:solidFill>
                <a:latin typeface="游ゴシック"/>
                <a:ea typeface="游ゴシック"/>
              </a:rPr>
              <a:t>(</a:t>
            </a:r>
            <a:r>
              <a:rPr lang="ja-JP" altLang="en-US" sz="900" dirty="0">
                <a:solidFill>
                  <a:srgbClr val="000000"/>
                </a:solidFill>
                <a:latin typeface="游ゴシック"/>
                <a:ea typeface="游ゴシック"/>
              </a:rPr>
              <a:t>同</a:t>
            </a:r>
            <a:r>
              <a:rPr lang="en-US" altLang="ja-JP" sz="900" dirty="0">
                <a:solidFill>
                  <a:srgbClr val="000000"/>
                </a:solidFill>
                <a:latin typeface="游ゴシック"/>
                <a:ea typeface="游ゴシック"/>
              </a:rPr>
              <a:t>)</a:t>
            </a:r>
            <a:endParaRPr lang="ja-JP" altLang="en-US" sz="900" dirty="0">
              <a:solidFill>
                <a:srgbClr val="000000"/>
              </a:solidFill>
              <a:latin typeface="游ゴシック"/>
              <a:ea typeface="游ゴシック"/>
            </a:endParaRPr>
          </a:p>
          <a:p>
            <a:pPr fontAlgn="ctr"/>
            <a:r>
              <a:rPr lang="ja-JP" altLang="en-US" sz="900" dirty="0">
                <a:solidFill>
                  <a:srgbClr val="000000"/>
                </a:solidFill>
                <a:latin typeface="游ゴシック"/>
                <a:ea typeface="游ゴシック"/>
              </a:rPr>
              <a:t>執行役員　</a:t>
            </a:r>
          </a:p>
          <a:p>
            <a:r>
              <a:rPr lang="ja-JP" altLang="en-US" sz="900" dirty="0">
                <a:solidFill>
                  <a:srgbClr val="000000"/>
                </a:solidFill>
                <a:latin typeface="游ゴシック"/>
                <a:ea typeface="游ゴシック"/>
              </a:rPr>
              <a:t>パートナー事業統括</a:t>
            </a:r>
            <a:endParaRPr lang="ja-JP" altLang="en-US" sz="900" dirty="0">
              <a:solidFill>
                <a:srgbClr val="000000"/>
              </a:solidFill>
              <a:latin typeface="游ゴシック" panose="020B0400000000000000" pitchFamily="50" charset="-128"/>
              <a:ea typeface="游ゴシック" panose="020B0400000000000000" pitchFamily="50" charset="-128"/>
            </a:endParaRPr>
          </a:p>
        </p:txBody>
      </p:sp>
      <p:pic>
        <p:nvPicPr>
          <p:cNvPr id="48" name="Picture 47">
            <a:extLst>
              <a:ext uri="{FF2B5EF4-FFF2-40B4-BE49-F238E27FC236}">
                <a16:creationId xmlns:a16="http://schemas.microsoft.com/office/drawing/2014/main" id="{F70C9370-0057-8DD7-7D0F-FE9C11B77BDA}"/>
              </a:ext>
            </a:extLst>
          </p:cNvPr>
          <p:cNvPicPr>
            <a:picLocks noChangeAspect="1"/>
          </p:cNvPicPr>
          <p:nvPr/>
        </p:nvPicPr>
        <p:blipFill>
          <a:blip r:embed="rId18"/>
          <a:stretch>
            <a:fillRect/>
          </a:stretch>
        </p:blipFill>
        <p:spPr>
          <a:xfrm>
            <a:off x="4688128" y="2758586"/>
            <a:ext cx="559049" cy="754676"/>
          </a:xfrm>
          <a:prstGeom prst="rect">
            <a:avLst/>
          </a:prstGeom>
        </p:spPr>
      </p:pic>
      <p:sp>
        <p:nvSpPr>
          <p:cNvPr id="51" name="正方形/長方形 52">
            <a:extLst>
              <a:ext uri="{FF2B5EF4-FFF2-40B4-BE49-F238E27FC236}">
                <a16:creationId xmlns:a16="http://schemas.microsoft.com/office/drawing/2014/main" id="{41F88582-0305-2B3F-4198-6BB8989A8FC9}"/>
              </a:ext>
            </a:extLst>
          </p:cNvPr>
          <p:cNvSpPr/>
          <p:nvPr/>
        </p:nvSpPr>
        <p:spPr>
          <a:xfrm>
            <a:off x="5242671" y="2783779"/>
            <a:ext cx="1950189" cy="734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fontAlgn="ctr"/>
            <a:r>
              <a:rPr lang="zh-TW" altLang="en-US" sz="1000" dirty="0">
                <a:solidFill>
                  <a:srgbClr val="000000"/>
                </a:solidFill>
                <a:latin typeface="游ゴシック"/>
                <a:ea typeface="游ゴシック"/>
              </a:rPr>
              <a:t>菅　香清　</a:t>
            </a:r>
            <a:r>
              <a:rPr lang="en-US" altLang="zh-TW" sz="1000" b="1" dirty="0">
                <a:solidFill>
                  <a:srgbClr val="FF0000"/>
                </a:solidFill>
                <a:latin typeface="游ゴシック"/>
                <a:ea typeface="游ゴシック"/>
              </a:rPr>
              <a:t>NEW</a:t>
            </a:r>
            <a:endParaRPr lang="zh-TW" sz="1000" dirty="0">
              <a:solidFill>
                <a:srgbClr val="000000"/>
              </a:solidFill>
              <a:latin typeface="游ゴシック"/>
              <a:ea typeface="游ゴシック"/>
            </a:endParaRPr>
          </a:p>
          <a:p>
            <a:pPr fontAlgn="ctr"/>
            <a:endParaRPr lang="en-US" altLang="zh-TW" sz="900" b="0" i="0" u="none" strike="noStrike" dirty="0">
              <a:solidFill>
                <a:srgbClr val="000000"/>
              </a:solidFill>
              <a:effectLst/>
              <a:latin typeface="游ゴシック" panose="020B0400000000000000" pitchFamily="50" charset="-128"/>
              <a:ea typeface="游ゴシック" panose="020B0400000000000000" pitchFamily="50" charset="-128"/>
            </a:endParaRPr>
          </a:p>
          <a:p>
            <a:pPr marR="0" algn="l" rtl="0" fontAlgn="ctr">
              <a:spcBef>
                <a:spcPts val="0"/>
              </a:spcBef>
              <a:spcAft>
                <a:spcPts val="0"/>
              </a:spcAft>
            </a:pPr>
            <a:r>
              <a:rPr lang="ja-JP" altLang="en-US" sz="900" dirty="0">
                <a:solidFill>
                  <a:srgbClr val="000000"/>
                </a:solidFill>
                <a:latin typeface="游ゴシック"/>
                <a:ea typeface="游ゴシック"/>
              </a:rPr>
              <a:t>松浦雄一郎税理士事務所</a:t>
            </a:r>
          </a:p>
          <a:p>
            <a:pPr fontAlgn="ctr"/>
            <a:r>
              <a:rPr lang="ja-JP" altLang="en-US" sz="900" dirty="0">
                <a:solidFill>
                  <a:srgbClr val="000000"/>
                </a:solidFill>
                <a:latin typeface="游ゴシック" panose="020B0400000000000000" pitchFamily="50" charset="-128"/>
                <a:ea typeface="游ゴシック" panose="020B0400000000000000" pitchFamily="50" charset="-128"/>
              </a:rPr>
              <a:t>税理士</a:t>
            </a:r>
          </a:p>
        </p:txBody>
      </p:sp>
    </p:spTree>
    <p:extLst>
      <p:ext uri="{BB962C8B-B14F-4D97-AF65-F5344CB8AC3E}">
        <p14:creationId xmlns:p14="http://schemas.microsoft.com/office/powerpoint/2010/main" val="302412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5C80FE-7ACE-A944-A492-290C798BFBF3}"/>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AE9D"/>
                </a:solidFill>
                <a:effectLst/>
                <a:uLnTx/>
                <a:uFillTx/>
                <a:latin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200" b="0" i="0" u="none" strike="noStrike" kern="0" cap="none" spc="0" normalizeH="0" baseline="0" noProof="0">
              <a:ln>
                <a:noFill/>
              </a:ln>
              <a:solidFill>
                <a:srgbClr val="00AE9D"/>
              </a:solidFill>
              <a:effectLst/>
              <a:uLnTx/>
              <a:uFillTx/>
              <a:latin typeface="Karla"/>
              <a:sym typeface="Karla"/>
            </a:endParaRPr>
          </a:p>
        </p:txBody>
      </p:sp>
      <p:sp>
        <p:nvSpPr>
          <p:cNvPr id="3" name="タイトル 1">
            <a:extLst>
              <a:ext uri="{FF2B5EF4-FFF2-40B4-BE49-F238E27FC236}">
                <a16:creationId xmlns:a16="http://schemas.microsoft.com/office/drawing/2014/main" id="{FE5B0A4C-B324-004F-B632-C52FC391F633}"/>
              </a:ext>
            </a:extLst>
          </p:cNvPr>
          <p:cNvSpPr txBox="1">
            <a:spLocks/>
          </p:cNvSpPr>
          <p:nvPr/>
        </p:nvSpPr>
        <p:spPr>
          <a:xfrm>
            <a:off x="886650" y="282022"/>
            <a:ext cx="7370700" cy="857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3200" b="1" i="0" u="none" strike="noStrike" kern="0" cap="none" spc="0" normalizeH="0" baseline="0" noProof="0">
                <a:ln>
                  <a:noFill/>
                </a:ln>
                <a:solidFill>
                  <a:srgbClr val="FFFFFF"/>
                </a:solidFill>
                <a:effectLst/>
                <a:uLnTx/>
                <a:uFillTx/>
                <a:latin typeface="Meiryo" panose="020B0604030504040204" pitchFamily="34" charset="-128"/>
                <a:ea typeface="Meiryo" panose="020B0604030504040204" pitchFamily="34" charset="-128"/>
                <a:cs typeface="Arial"/>
                <a:sym typeface="Arial"/>
              </a:rPr>
              <a:t>会費</a:t>
            </a:r>
          </a:p>
        </p:txBody>
      </p:sp>
      <p:sp>
        <p:nvSpPr>
          <p:cNvPr id="4" name="テキスト ボックス 3">
            <a:extLst>
              <a:ext uri="{FF2B5EF4-FFF2-40B4-BE49-F238E27FC236}">
                <a16:creationId xmlns:a16="http://schemas.microsoft.com/office/drawing/2014/main" id="{B5DB23BD-BA00-EF45-B812-BBB16AECBB13}"/>
              </a:ext>
            </a:extLst>
          </p:cNvPr>
          <p:cNvSpPr txBox="1"/>
          <p:nvPr/>
        </p:nvSpPr>
        <p:spPr>
          <a:xfrm>
            <a:off x="451723" y="1696499"/>
            <a:ext cx="1735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b="1" i="0" u="none" strike="noStrike" kern="0" cap="none" spc="0" normalizeH="0" baseline="0" noProof="0">
                <a:ln>
                  <a:noFill/>
                </a:ln>
                <a:solidFill>
                  <a:srgbClr val="000000"/>
                </a:solidFill>
                <a:effectLst/>
                <a:uLnTx/>
                <a:uFillTx/>
                <a:latin typeface="Meiryo" panose="020B0604030504040204" pitchFamily="34" charset="-128"/>
                <a:ea typeface="Meiryo" panose="020B0604030504040204" pitchFamily="34" charset="-128"/>
                <a:cs typeface="Arial"/>
                <a:sym typeface="Arial"/>
              </a:rPr>
              <a:t>年会費</a:t>
            </a:r>
            <a:endParaRPr kumimoji="1" lang="en-US" altLang="ja-JP" sz="1800" b="1" i="0" u="none" strike="noStrike" kern="0" cap="none" spc="0" normalizeH="0" baseline="0" noProof="0">
              <a:ln>
                <a:noFill/>
              </a:ln>
              <a:solidFill>
                <a:srgbClr val="000000"/>
              </a:solidFill>
              <a:effectLst/>
              <a:uLnTx/>
              <a:uFillTx/>
              <a:latin typeface="Meiryo" panose="020B0604030504040204" pitchFamily="34" charset="-128"/>
              <a:ea typeface="Meiryo" panose="020B0604030504040204" pitchFamily="34" charset="-128"/>
              <a:cs typeface="Arial"/>
              <a:sym typeface="Arial"/>
            </a:endParaRPr>
          </a:p>
        </p:txBody>
      </p:sp>
      <p:graphicFrame>
        <p:nvGraphicFramePr>
          <p:cNvPr id="6" name="表 5">
            <a:extLst>
              <a:ext uri="{FF2B5EF4-FFF2-40B4-BE49-F238E27FC236}">
                <a16:creationId xmlns:a16="http://schemas.microsoft.com/office/drawing/2014/main" id="{E8692C4C-2A5C-5047-9354-3707EBBA6459}"/>
              </a:ext>
            </a:extLst>
          </p:cNvPr>
          <p:cNvGraphicFramePr>
            <a:graphicFrameLocks noGrp="1"/>
          </p:cNvGraphicFramePr>
          <p:nvPr>
            <p:extLst>
              <p:ext uri="{D42A27DB-BD31-4B8C-83A1-F6EECF244321}">
                <p14:modId xmlns:p14="http://schemas.microsoft.com/office/powerpoint/2010/main" val="3794375949"/>
              </p:ext>
            </p:extLst>
          </p:nvPr>
        </p:nvGraphicFramePr>
        <p:xfrm>
          <a:off x="451723" y="2133422"/>
          <a:ext cx="4120277" cy="2616429"/>
        </p:xfrm>
        <a:graphic>
          <a:graphicData uri="http://schemas.openxmlformats.org/drawingml/2006/table">
            <a:tbl>
              <a:tblPr firstRow="1" bandRow="1">
                <a:tableStyleId>{AF35DFD4-3586-4174-A376-76F67F9F2D14}</a:tableStyleId>
              </a:tblPr>
              <a:tblGrid>
                <a:gridCol w="2524233">
                  <a:extLst>
                    <a:ext uri="{9D8B030D-6E8A-4147-A177-3AD203B41FA5}">
                      <a16:colId xmlns:a16="http://schemas.microsoft.com/office/drawing/2014/main" val="3865307767"/>
                    </a:ext>
                  </a:extLst>
                </a:gridCol>
                <a:gridCol w="1596044">
                  <a:extLst>
                    <a:ext uri="{9D8B030D-6E8A-4147-A177-3AD203B41FA5}">
                      <a16:colId xmlns:a16="http://schemas.microsoft.com/office/drawing/2014/main" val="3554331824"/>
                    </a:ext>
                  </a:extLst>
                </a:gridCol>
              </a:tblGrid>
              <a:tr h="353983">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1">
                          <a:latin typeface="Meiryo" panose="020B0604030504040204" pitchFamily="34" charset="-128"/>
                          <a:ea typeface="Meiryo" panose="020B0604030504040204" pitchFamily="34" charset="-128"/>
                        </a:rPr>
                        <a:t>正会員</a:t>
                      </a:r>
                      <a:endParaRPr kumimoji="1" lang="en-US" altLang="ja-JP" sz="1400" b="1">
                        <a:latin typeface="Meiryo" panose="020B0604030504040204" pitchFamily="34" charset="-128"/>
                        <a:ea typeface="Meiryo" panose="020B0604030504040204" pitchFamily="34" charset="-128"/>
                      </a:endParaRPr>
                    </a:p>
                  </a:txBody>
                  <a:tcPr anchor="ctr">
                    <a:solidFill>
                      <a:srgbClr val="B1E2DE"/>
                    </a:solidFill>
                  </a:tcPr>
                </a:tc>
                <a:tc hMerge="1">
                  <a:txBody>
                    <a:bodyPr/>
                    <a:lstStyle/>
                    <a:p>
                      <a:endParaRPr kumimoji="1" lang="ja-JP" altLang="en-US" sz="1800">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57032158"/>
                  </a:ext>
                </a:extLst>
              </a:tr>
              <a:tr h="3539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5</a:t>
                      </a:r>
                      <a:r>
                        <a:rPr kumimoji="1" lang="ja-JP" altLang="en-US" sz="1400">
                          <a:latin typeface="Meiryo" panose="020B0604030504040204" pitchFamily="34" charset="-128"/>
                          <a:ea typeface="Meiryo" panose="020B0604030504040204" pitchFamily="34" charset="-128"/>
                        </a:rPr>
                        <a:t>億円未満</a:t>
                      </a:r>
                      <a:endParaRPr kumimoji="1" lang="en-US" altLang="ja-JP" sz="1400">
                        <a:latin typeface="Meiryo" panose="020B0604030504040204" pitchFamily="34" charset="-128"/>
                        <a:ea typeface="Meiryo" panose="020B0604030504040204" pitchFamily="34" charset="-128"/>
                      </a:endParaRPr>
                    </a:p>
                  </a:txBody>
                  <a:tcPr anchor="ctr"/>
                </a:tc>
                <a:tc>
                  <a:txBody>
                    <a:bodyPr/>
                    <a:lstStyle/>
                    <a:p>
                      <a:r>
                        <a:rPr kumimoji="1" lang="en-US" altLang="ja-JP" sz="1400">
                          <a:latin typeface="Meiryo" panose="020B0604030504040204" pitchFamily="34" charset="-128"/>
                          <a:ea typeface="Meiryo" panose="020B0604030504040204" pitchFamily="34" charset="-128"/>
                        </a:rPr>
                        <a:t>60,000</a:t>
                      </a:r>
                      <a:r>
                        <a:rPr kumimoji="1" lang="ja-JP" altLang="en-US" sz="1400">
                          <a:latin typeface="Meiryo" panose="020B0604030504040204" pitchFamily="34" charset="-128"/>
                          <a:ea typeface="Meiryo" panose="020B0604030504040204" pitchFamily="34" charset="-128"/>
                        </a:rPr>
                        <a:t>円</a:t>
                      </a:r>
                    </a:p>
                  </a:txBody>
                  <a:tcPr anchor="ctr"/>
                </a:tc>
                <a:extLst>
                  <a:ext uri="{0D108BD9-81ED-4DB2-BD59-A6C34878D82A}">
                    <a16:rowId xmlns:a16="http://schemas.microsoft.com/office/drawing/2014/main" val="3096351014"/>
                  </a:ext>
                </a:extLst>
              </a:tr>
              <a:tr h="353983">
                <a:tc>
                  <a:txBody>
                    <a:bodyPr/>
                    <a:lstStyle/>
                    <a:p>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5</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10</a:t>
                      </a:r>
                      <a:r>
                        <a:rPr kumimoji="1" lang="ja-JP" altLang="en-US" sz="1400">
                          <a:latin typeface="Meiryo" panose="020B0604030504040204" pitchFamily="34" charset="-128"/>
                          <a:ea typeface="Meiryo" panose="020B0604030504040204" pitchFamily="34" charset="-128"/>
                        </a:rPr>
                        <a:t>億円未満</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120,000</a:t>
                      </a:r>
                      <a:r>
                        <a:rPr kumimoji="1" lang="ja-JP" altLang="en-US" sz="1400">
                          <a:latin typeface="メイリオ" panose="020B0604030504040204" pitchFamily="50" charset="-128"/>
                          <a:ea typeface="メイリオ" panose="020B0604030504040204" pitchFamily="50" charset="-128"/>
                        </a:rPr>
                        <a:t>円</a:t>
                      </a:r>
                      <a:endParaRPr kumimoji="1" lang="en-US" altLang="ja-JP" sz="1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15909138"/>
                  </a:ext>
                </a:extLst>
              </a:tr>
              <a:tr h="3539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10</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50</a:t>
                      </a:r>
                      <a:r>
                        <a:rPr kumimoji="1" lang="ja-JP" altLang="en-US" sz="1400">
                          <a:latin typeface="Meiryo" panose="020B0604030504040204" pitchFamily="34" charset="-128"/>
                          <a:ea typeface="Meiryo" panose="020B0604030504040204" pitchFamily="34" charset="-128"/>
                        </a:rPr>
                        <a:t>億円未満</a:t>
                      </a:r>
                      <a:endParaRPr kumimoji="1" lang="en-US" altLang="ja-JP" sz="1400">
                        <a:latin typeface="Meiryo" panose="020B0604030504040204" pitchFamily="34" charset="-128"/>
                        <a:ea typeface="Meiryo" panose="020B0604030504040204" pitchFamily="34"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180,000</a:t>
                      </a:r>
                      <a:r>
                        <a:rPr kumimoji="1" lang="ja-JP" altLang="en-US" sz="1400">
                          <a:latin typeface="メイリオ" panose="020B0604030504040204" pitchFamily="50" charset="-128"/>
                          <a:ea typeface="メイリオ" panose="020B0604030504040204" pitchFamily="50" charset="-128"/>
                        </a:rPr>
                        <a:t>円</a:t>
                      </a:r>
                      <a:endParaRPr kumimoji="1" lang="en-US" altLang="ja-JP" sz="1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759159610"/>
                  </a:ext>
                </a:extLst>
              </a:tr>
              <a:tr h="3539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年間売上高  </a:t>
                      </a:r>
                      <a:r>
                        <a:rPr kumimoji="1" lang="en-US" altLang="ja-JP" sz="1400">
                          <a:latin typeface="Meiryo" panose="020B0604030504040204" pitchFamily="34" charset="-128"/>
                          <a:ea typeface="Meiryo" panose="020B0604030504040204" pitchFamily="34" charset="-128"/>
                        </a:rPr>
                        <a:t>50</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500</a:t>
                      </a:r>
                      <a:r>
                        <a:rPr kumimoji="1" lang="ja-JP" altLang="en-US" sz="1400">
                          <a:latin typeface="Meiryo" panose="020B0604030504040204" pitchFamily="34" charset="-128"/>
                          <a:ea typeface="Meiryo" panose="020B0604030504040204" pitchFamily="34" charset="-128"/>
                        </a:rPr>
                        <a:t>億円未満</a:t>
                      </a:r>
                      <a:endParaRPr kumimoji="1" lang="en-US" altLang="ja-JP" sz="1400">
                        <a:latin typeface="Meiryo" panose="020B0604030504040204" pitchFamily="34" charset="-128"/>
                        <a:ea typeface="Meiryo" panose="020B0604030504040204" pitchFamily="34"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240,000</a:t>
                      </a:r>
                      <a:r>
                        <a:rPr kumimoji="1" lang="ja-JP" altLang="en-US" sz="1400">
                          <a:latin typeface="メイリオ" panose="020B0604030504040204" pitchFamily="50" charset="-128"/>
                          <a:ea typeface="メイリオ" panose="020B0604030504040204" pitchFamily="50" charset="-128"/>
                        </a:rPr>
                        <a:t>円</a:t>
                      </a:r>
                      <a:endParaRPr kumimoji="1" lang="en-US" altLang="ja-JP" sz="1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799494401"/>
                  </a:ext>
                </a:extLst>
              </a:tr>
              <a:tr h="353983">
                <a:tc>
                  <a:txBody>
                    <a:bodyPr/>
                    <a:lstStyle/>
                    <a:p>
                      <a:r>
                        <a:rPr kumimoji="1" lang="ja-JP" altLang="en-US" sz="1400">
                          <a:latin typeface="Meiryo" panose="020B0604030504040204" pitchFamily="34" charset="-128"/>
                          <a:ea typeface="Meiryo" panose="020B0604030504040204" pitchFamily="34" charset="-128"/>
                        </a:rPr>
                        <a:t>年間売上高</a:t>
                      </a:r>
                      <a:r>
                        <a:rPr kumimoji="1" lang="en-US" altLang="ja-JP" sz="1400">
                          <a:latin typeface="Meiryo" panose="020B0604030504040204" pitchFamily="34" charset="-128"/>
                          <a:ea typeface="Meiryo" panose="020B0604030504040204" pitchFamily="34" charset="-128"/>
                        </a:rPr>
                        <a:t>500</a:t>
                      </a:r>
                      <a:r>
                        <a:rPr kumimoji="1" lang="ja-JP" altLang="en-US" sz="1400">
                          <a:latin typeface="Meiryo" panose="020B0604030504040204" pitchFamily="34" charset="-128"/>
                          <a:ea typeface="Meiryo" panose="020B0604030504040204" pitchFamily="34" charset="-128"/>
                        </a:rPr>
                        <a:t>億円以上</a:t>
                      </a:r>
                      <a:endParaRPr kumimoji="1" lang="en-US" altLang="ja-JP" sz="1400">
                        <a:latin typeface="Meiryo" panose="020B0604030504040204" pitchFamily="34" charset="-128"/>
                        <a:ea typeface="Meiryo" panose="020B0604030504040204" pitchFamily="34"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400">
                          <a:latin typeface="メイリオ" panose="020B0604030504040204" pitchFamily="50" charset="-128"/>
                          <a:ea typeface="メイリオ" panose="020B0604030504040204" pitchFamily="50" charset="-128"/>
                        </a:rPr>
                        <a:t>300,000</a:t>
                      </a:r>
                      <a:r>
                        <a:rPr kumimoji="1" lang="ja-JP" altLang="en-US" sz="1400">
                          <a:latin typeface="メイリオ" panose="020B0604030504040204" pitchFamily="50" charset="-128"/>
                          <a:ea typeface="メイリオ" panose="020B0604030504040204" pitchFamily="50" charset="-128"/>
                        </a:rPr>
                        <a:t>円</a:t>
                      </a:r>
                    </a:p>
                  </a:txBody>
                  <a:tcPr anchor="ctr"/>
                </a:tc>
                <a:extLst>
                  <a:ext uri="{0D108BD9-81ED-4DB2-BD59-A6C34878D82A}">
                    <a16:rowId xmlns:a16="http://schemas.microsoft.com/office/drawing/2014/main" val="3213558142"/>
                  </a:ext>
                </a:extLst>
              </a:tr>
            </a:tbl>
          </a:graphicData>
        </a:graphic>
      </p:graphicFrame>
      <p:graphicFrame>
        <p:nvGraphicFramePr>
          <p:cNvPr id="7" name="表 6">
            <a:extLst>
              <a:ext uri="{FF2B5EF4-FFF2-40B4-BE49-F238E27FC236}">
                <a16:creationId xmlns:a16="http://schemas.microsoft.com/office/drawing/2014/main" id="{E05A8894-247F-9045-989A-A0926F49BB4D}"/>
              </a:ext>
            </a:extLst>
          </p:cNvPr>
          <p:cNvGraphicFramePr>
            <a:graphicFrameLocks noGrp="1"/>
          </p:cNvGraphicFramePr>
          <p:nvPr>
            <p:extLst>
              <p:ext uri="{D42A27DB-BD31-4B8C-83A1-F6EECF244321}">
                <p14:modId xmlns:p14="http://schemas.microsoft.com/office/powerpoint/2010/main" val="2612564870"/>
              </p:ext>
            </p:extLst>
          </p:nvPr>
        </p:nvGraphicFramePr>
        <p:xfrm>
          <a:off x="4716978" y="2144852"/>
          <a:ext cx="4120277" cy="916758"/>
        </p:xfrm>
        <a:graphic>
          <a:graphicData uri="http://schemas.openxmlformats.org/drawingml/2006/table">
            <a:tbl>
              <a:tblPr firstRow="1" bandRow="1">
                <a:tableStyleId>{AF35DFD4-3586-4174-A376-76F67F9F2D14}</a:tableStyleId>
              </a:tblPr>
              <a:tblGrid>
                <a:gridCol w="2531721">
                  <a:extLst>
                    <a:ext uri="{9D8B030D-6E8A-4147-A177-3AD203B41FA5}">
                      <a16:colId xmlns:a16="http://schemas.microsoft.com/office/drawing/2014/main" val="3394242892"/>
                    </a:ext>
                  </a:extLst>
                </a:gridCol>
                <a:gridCol w="1588556">
                  <a:extLst>
                    <a:ext uri="{9D8B030D-6E8A-4147-A177-3AD203B41FA5}">
                      <a16:colId xmlns:a16="http://schemas.microsoft.com/office/drawing/2014/main" val="756564809"/>
                    </a:ext>
                  </a:extLst>
                </a:gridCol>
              </a:tblGrid>
              <a:tr h="305586">
                <a:tc>
                  <a:txBody>
                    <a:bodyPr/>
                    <a:lstStyle/>
                    <a:p>
                      <a:pPr algn="ctr"/>
                      <a:r>
                        <a:rPr kumimoji="1" lang="ja-JP" altLang="en-US" sz="1400" b="1">
                          <a:latin typeface="Meiryo" panose="020B0604030504040204" pitchFamily="34" charset="-128"/>
                          <a:ea typeface="Meiryo" panose="020B0604030504040204" pitchFamily="34" charset="-128"/>
                        </a:rPr>
                        <a:t>賛助会員</a:t>
                      </a:r>
                    </a:p>
                  </a:txBody>
                  <a:tcPr anchor="ctr">
                    <a:solidFill>
                      <a:srgbClr val="E3F6C9"/>
                    </a:solidFill>
                  </a:tcPr>
                </a:tc>
                <a:tc>
                  <a:txBody>
                    <a:bodyPr/>
                    <a:lstStyle/>
                    <a:p>
                      <a:pPr algn="l"/>
                      <a:r>
                        <a:rPr kumimoji="1" lang="en-US" altLang="ja-JP" sz="1400">
                          <a:latin typeface="Meiryo"/>
                          <a:ea typeface="Meiryo"/>
                        </a:rPr>
                        <a:t>240,000</a:t>
                      </a:r>
                      <a:r>
                        <a:rPr kumimoji="1" lang="ja-JP" altLang="en-US" sz="1400">
                          <a:latin typeface="Meiryo"/>
                          <a:ea typeface="Meiryo"/>
                        </a:rPr>
                        <a:t>円</a:t>
                      </a:r>
                    </a:p>
                  </a:txBody>
                  <a:tcPr anchor="ctr"/>
                </a:tc>
                <a:extLst>
                  <a:ext uri="{0D108BD9-81ED-4DB2-BD59-A6C34878D82A}">
                    <a16:rowId xmlns:a16="http://schemas.microsoft.com/office/drawing/2014/main" val="2282866564"/>
                  </a:ext>
                </a:extLst>
              </a:tr>
              <a:tr h="305586">
                <a:tc rowSpan="2">
                  <a:txBody>
                    <a:bodyPr/>
                    <a:lstStyle/>
                    <a:p>
                      <a:pPr algn="ctr"/>
                      <a:r>
                        <a:rPr kumimoji="1" lang="ja-JP" altLang="en-US" sz="1400" b="1">
                          <a:latin typeface="Meiryo" panose="020B0604030504040204" pitchFamily="34" charset="-128"/>
                          <a:ea typeface="Meiryo" panose="020B0604030504040204" pitchFamily="34" charset="-128"/>
                        </a:rPr>
                        <a:t>特別賛助会員</a:t>
                      </a:r>
                    </a:p>
                  </a:txBody>
                  <a:tcPr anchor="ctr">
                    <a:solidFill>
                      <a:srgbClr val="E3F6C9"/>
                    </a:solidFill>
                  </a:tcPr>
                </a:tc>
                <a:tc>
                  <a:txBody>
                    <a:bodyPr/>
                    <a:lstStyle/>
                    <a:p>
                      <a:pPr algn="l"/>
                      <a:r>
                        <a:rPr kumimoji="1" lang="en-US" altLang="ja-JP" sz="1400">
                          <a:latin typeface="Meiryo"/>
                          <a:ea typeface="Meiryo"/>
                        </a:rPr>
                        <a:t>600,000</a:t>
                      </a:r>
                      <a:r>
                        <a:rPr kumimoji="1" lang="ja-JP" altLang="en-US" sz="1400">
                          <a:latin typeface="Meiryo"/>
                          <a:ea typeface="Meiryo"/>
                        </a:rPr>
                        <a:t>円</a:t>
                      </a:r>
                    </a:p>
                  </a:txBody>
                  <a:tcPr anchor="ctr"/>
                </a:tc>
                <a:extLst>
                  <a:ext uri="{0D108BD9-81ED-4DB2-BD59-A6C34878D82A}">
                    <a16:rowId xmlns:a16="http://schemas.microsoft.com/office/drawing/2014/main" val="1270365692"/>
                  </a:ext>
                </a:extLst>
              </a:tr>
              <a:tr h="305586">
                <a:tc vMerge="1">
                  <a:txBody>
                    <a:bodyPr/>
                    <a:lstStyle/>
                    <a:p>
                      <a:endParaRPr kumimoji="1" lang="ja-JP" altLang="en-US" sz="1800">
                        <a:latin typeface="Meiryo" panose="020B0604030504040204" pitchFamily="34" charset="-128"/>
                        <a:ea typeface="Meiryo" panose="020B0604030504040204" pitchFamily="34" charset="-128"/>
                      </a:endParaRPr>
                    </a:p>
                  </a:txBody>
                  <a:tcPr/>
                </a:tc>
                <a:tc>
                  <a:txBody>
                    <a:bodyPr/>
                    <a:lstStyle/>
                    <a:p>
                      <a:pPr algn="l"/>
                      <a:r>
                        <a:rPr lang="en-US" altLang="ja-JP" sz="1400">
                          <a:latin typeface="Meiryo"/>
                          <a:ea typeface="Meiryo"/>
                        </a:rPr>
                        <a:t>1,200,000</a:t>
                      </a:r>
                      <a:r>
                        <a:rPr kumimoji="1" lang="ja-JP" altLang="en-US" sz="1400">
                          <a:latin typeface="Meiryo"/>
                          <a:ea typeface="Meiryo"/>
                        </a:rPr>
                        <a:t>円</a:t>
                      </a:r>
                    </a:p>
                  </a:txBody>
                  <a:tcPr anchor="ctr"/>
                </a:tc>
                <a:extLst>
                  <a:ext uri="{0D108BD9-81ED-4DB2-BD59-A6C34878D82A}">
                    <a16:rowId xmlns:a16="http://schemas.microsoft.com/office/drawing/2014/main" val="1354684716"/>
                  </a:ext>
                </a:extLst>
              </a:tr>
            </a:tbl>
          </a:graphicData>
        </a:graphic>
      </p:graphicFrame>
      <p:sp>
        <p:nvSpPr>
          <p:cNvPr id="9" name="テキスト ボックス 8">
            <a:extLst>
              <a:ext uri="{FF2B5EF4-FFF2-40B4-BE49-F238E27FC236}">
                <a16:creationId xmlns:a16="http://schemas.microsoft.com/office/drawing/2014/main" id="{F9862FF7-480B-C047-85E1-42CF438A7977}"/>
              </a:ext>
            </a:extLst>
          </p:cNvPr>
          <p:cNvSpPr txBox="1"/>
          <p:nvPr/>
        </p:nvSpPr>
        <p:spPr>
          <a:xfrm>
            <a:off x="451723" y="1229380"/>
            <a:ext cx="3036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800" b="1" i="0" u="sng" strike="noStrike" kern="0" cap="none" spc="0" normalizeH="0" baseline="0" noProof="0">
                <a:ln>
                  <a:noFill/>
                </a:ln>
                <a:solidFill>
                  <a:srgbClr val="963334"/>
                </a:solidFill>
                <a:effectLst/>
                <a:uLnTx/>
                <a:uFillTx/>
                <a:latin typeface="Meiryo" panose="020B0604030504040204" pitchFamily="34" charset="-128"/>
                <a:ea typeface="Meiryo" panose="020B0604030504040204" pitchFamily="34" charset="-128"/>
                <a:cs typeface="Arial"/>
                <a:sym typeface="Arial"/>
              </a:rPr>
              <a:t>入会費　　　無料！</a:t>
            </a:r>
            <a:endParaRPr kumimoji="1" lang="en-US" altLang="ja-JP" sz="1800" b="1" i="0" u="sng" strike="noStrike" kern="0" cap="none" spc="0" normalizeH="0" baseline="0" noProof="0">
              <a:ln>
                <a:noFill/>
              </a:ln>
              <a:solidFill>
                <a:srgbClr val="963334"/>
              </a:solidFill>
              <a:effectLst/>
              <a:uLnTx/>
              <a:uFillTx/>
              <a:latin typeface="Meiryo" panose="020B0604030504040204" pitchFamily="34" charset="-128"/>
              <a:ea typeface="Meiryo" panose="020B0604030504040204" pitchFamily="34" charset="-128"/>
              <a:cs typeface="Arial"/>
              <a:sym typeface="Arial"/>
            </a:endParaRPr>
          </a:p>
        </p:txBody>
      </p:sp>
      <p:sp>
        <p:nvSpPr>
          <p:cNvPr id="10" name="ホームベース 9">
            <a:extLst>
              <a:ext uri="{FF2B5EF4-FFF2-40B4-BE49-F238E27FC236}">
                <a16:creationId xmlns:a16="http://schemas.microsoft.com/office/drawing/2014/main" id="{54799C22-4601-1B42-AA35-4DE21BCDE466}"/>
              </a:ext>
            </a:extLst>
          </p:cNvPr>
          <p:cNvSpPr/>
          <p:nvPr/>
        </p:nvSpPr>
        <p:spPr>
          <a:xfrm rot="21006810">
            <a:off x="5478913" y="3884250"/>
            <a:ext cx="1617376" cy="619571"/>
          </a:xfrm>
          <a:prstGeom prst="homePlate">
            <a:avLst/>
          </a:prstGeom>
          <a:solidFill>
            <a:srgbClr val="A0E05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a:ln>
                  <a:noFill/>
                </a:ln>
                <a:solidFill>
                  <a:srgbClr val="004B52"/>
                </a:solidFill>
                <a:effectLst/>
                <a:uLnTx/>
                <a:uFillTx/>
                <a:latin typeface="Meiryo" panose="020B0604030504040204" pitchFamily="34" charset="-128"/>
                <a:ea typeface="Meiryo" panose="020B0604030504040204" pitchFamily="34" charset="-128"/>
                <a:cs typeface="+mn-cs"/>
                <a:sym typeface="Arial"/>
              </a:rPr>
              <a:t>詳細は</a:t>
            </a:r>
            <a:endParaRPr kumimoji="1" lang="en-US" altLang="ja-JP" sz="1400" b="0" i="0" u="none" strike="noStrike" kern="0" cap="none" spc="0" normalizeH="0" baseline="0" noProof="0">
              <a:ln>
                <a:noFill/>
              </a:ln>
              <a:solidFill>
                <a:srgbClr val="004B52"/>
              </a:solidFill>
              <a:effectLst/>
              <a:uLnTx/>
              <a:uFillTx/>
              <a:latin typeface="Meiryo" panose="020B0604030504040204" pitchFamily="34" charset="-128"/>
              <a:ea typeface="Meiryo" panose="020B0604030504040204" pitchFamily="34" charset="-128"/>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a:ln>
                  <a:noFill/>
                </a:ln>
                <a:solidFill>
                  <a:srgbClr val="004B52"/>
                </a:solidFill>
                <a:effectLst/>
                <a:uLnTx/>
                <a:uFillTx/>
                <a:latin typeface="Meiryo" panose="020B0604030504040204" pitchFamily="34" charset="-128"/>
                <a:ea typeface="Meiryo" panose="020B0604030504040204" pitchFamily="34" charset="-128"/>
                <a:cs typeface="+mn-cs"/>
                <a:sym typeface="Arial"/>
              </a:rPr>
              <a:t>こちらから</a:t>
            </a:r>
          </a:p>
        </p:txBody>
      </p:sp>
      <p:pic>
        <p:nvPicPr>
          <p:cNvPr id="11" name="図 10">
            <a:extLst>
              <a:ext uri="{FF2B5EF4-FFF2-40B4-BE49-F238E27FC236}">
                <a16:creationId xmlns:a16="http://schemas.microsoft.com/office/drawing/2014/main" id="{04368B01-A968-5343-811F-73AAB1B09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5438" y="3140420"/>
            <a:ext cx="1504373" cy="1504373"/>
          </a:xfrm>
          <a:prstGeom prst="rect">
            <a:avLst/>
          </a:prstGeom>
        </p:spPr>
      </p:pic>
      <p:sp>
        <p:nvSpPr>
          <p:cNvPr id="12" name="Google Shape;144;p17">
            <a:extLst>
              <a:ext uri="{FF2B5EF4-FFF2-40B4-BE49-F238E27FC236}">
                <a16:creationId xmlns:a16="http://schemas.microsoft.com/office/drawing/2014/main" id="{61705D4C-88D9-403B-AAD7-B6B36E262190}"/>
              </a:ext>
            </a:extLst>
          </p:cNvPr>
          <p:cNvSpPr txBox="1">
            <a:spLocks/>
          </p:cNvSpPr>
          <p:nvPr/>
        </p:nvSpPr>
        <p:spPr>
          <a:xfrm>
            <a:off x="4869456" y="844440"/>
            <a:ext cx="4037477" cy="11990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ja-JP" altLang="en-US" sz="3200">
                <a:solidFill>
                  <a:srgbClr val="005549"/>
                </a:solidFill>
                <a:latin typeface="Meiryo" panose="020B0604030504040204" pitchFamily="34" charset="-128"/>
                <a:ea typeface="Meiryo" panose="020B0604030504040204" pitchFamily="34" charset="-128"/>
              </a:rPr>
              <a:t>ぜひ</a:t>
            </a:r>
            <a:r>
              <a:rPr lang="en-US" altLang="ja-JP" sz="3200">
                <a:solidFill>
                  <a:srgbClr val="005549"/>
                </a:solidFill>
                <a:latin typeface="Meiryo" panose="020B0604030504040204" pitchFamily="34" charset="-128"/>
                <a:ea typeface="Meiryo" panose="020B0604030504040204" pitchFamily="34" charset="-128"/>
              </a:rPr>
              <a:t>JCSSA</a:t>
            </a:r>
            <a:r>
              <a:rPr lang="ja-JP" altLang="en-US" sz="3200">
                <a:solidFill>
                  <a:srgbClr val="005549"/>
                </a:solidFill>
                <a:latin typeface="Meiryo" panose="020B0604030504040204" pitchFamily="34" charset="-128"/>
                <a:ea typeface="Meiryo" panose="020B0604030504040204" pitchFamily="34" charset="-128"/>
              </a:rPr>
              <a:t>へ</a:t>
            </a:r>
            <a:br>
              <a:rPr lang="ja-JP" altLang="en-US" sz="3200">
                <a:solidFill>
                  <a:srgbClr val="005549"/>
                </a:solidFill>
                <a:latin typeface="Meiryo" panose="020B0604030504040204" pitchFamily="34" charset="-128"/>
                <a:ea typeface="Meiryo" panose="020B0604030504040204" pitchFamily="34" charset="-128"/>
              </a:rPr>
            </a:br>
            <a:r>
              <a:rPr lang="ja-JP" altLang="en-US" sz="3200">
                <a:solidFill>
                  <a:srgbClr val="005549"/>
                </a:solidFill>
                <a:latin typeface="Meiryo" panose="020B0604030504040204" pitchFamily="34" charset="-128"/>
                <a:ea typeface="Meiryo" panose="020B0604030504040204" pitchFamily="34" charset="-128"/>
              </a:rPr>
              <a:t>ご入会ください！</a:t>
            </a:r>
          </a:p>
        </p:txBody>
      </p:sp>
    </p:spTree>
    <p:extLst>
      <p:ext uri="{BB962C8B-B14F-4D97-AF65-F5344CB8AC3E}">
        <p14:creationId xmlns:p14="http://schemas.microsoft.com/office/powerpoint/2010/main" val="408057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7B625-CAEE-45D9-A32D-07FE5F732B39}"/>
              </a:ext>
            </a:extLst>
          </p:cNvPr>
          <p:cNvSpPr>
            <a:spLocks noGrp="1"/>
          </p:cNvSpPr>
          <p:nvPr>
            <p:ph type="title"/>
          </p:nvPr>
        </p:nvSpPr>
        <p:spPr/>
        <p:txBody>
          <a:bodyPr/>
          <a:lstStyle/>
          <a:p>
            <a:r>
              <a:rPr kumimoji="1" lang="en-US" altLang="ja-JP"/>
              <a:t>JCSSA</a:t>
            </a:r>
            <a:r>
              <a:rPr kumimoji="1" lang="ja-JP" altLang="en-US"/>
              <a:t>への入会をお待ちしています！</a:t>
            </a:r>
          </a:p>
        </p:txBody>
      </p:sp>
      <p:sp>
        <p:nvSpPr>
          <p:cNvPr id="3" name="スライド番号プレースホルダー 2">
            <a:extLst>
              <a:ext uri="{FF2B5EF4-FFF2-40B4-BE49-F238E27FC236}">
                <a16:creationId xmlns:a16="http://schemas.microsoft.com/office/drawing/2014/main" id="{7B11E63C-F8A8-4FCA-9E0B-ED2EFA19EA2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a:t>19</a:t>
            </a:fld>
            <a:endParaRPr lang="en"/>
          </a:p>
        </p:txBody>
      </p:sp>
      <p:sp>
        <p:nvSpPr>
          <p:cNvPr id="4" name="テキスト ボックス 3">
            <a:extLst>
              <a:ext uri="{FF2B5EF4-FFF2-40B4-BE49-F238E27FC236}">
                <a16:creationId xmlns:a16="http://schemas.microsoft.com/office/drawing/2014/main" id="{919DB269-F636-48FE-9B8E-39F8DC7CA937}"/>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ja-JP" altLang="en-US"/>
          </a:p>
        </p:txBody>
      </p:sp>
      <p:sp>
        <p:nvSpPr>
          <p:cNvPr id="5" name="テキスト ボックス 4">
            <a:extLst>
              <a:ext uri="{FF2B5EF4-FFF2-40B4-BE49-F238E27FC236}">
                <a16:creationId xmlns:a16="http://schemas.microsoft.com/office/drawing/2014/main" id="{4CFB0DAC-8789-4802-8FFC-CCE2E07A74AB}"/>
              </a:ext>
            </a:extLst>
          </p:cNvPr>
          <p:cNvSpPr txBox="1"/>
          <p:nvPr/>
        </p:nvSpPr>
        <p:spPr>
          <a:xfrm>
            <a:off x="2940909" y="2702011"/>
            <a:ext cx="4048896" cy="523220"/>
          </a:xfrm>
          <a:prstGeom prst="rect">
            <a:avLst/>
          </a:prstGeom>
          <a:noFill/>
        </p:spPr>
        <p:txBody>
          <a:bodyPr wrap="square" rtlCol="0">
            <a:spAutoFit/>
          </a:bodyPr>
          <a:lstStyle/>
          <a:p>
            <a:r>
              <a:rPr kumimoji="1" lang="ja-JP" altLang="en-US"/>
              <a:t>宮崎</a:t>
            </a:r>
            <a:endParaRPr kumimoji="1" lang="en-US" altLang="ja-JP"/>
          </a:p>
          <a:p>
            <a:endParaRPr kumimoji="1" lang="en-US" altLang="ja-JP"/>
          </a:p>
        </p:txBody>
      </p:sp>
      <p:pic>
        <p:nvPicPr>
          <p:cNvPr id="6" name="IMG_9348">
            <a:hlinkClick r:id="" action="ppaction://media"/>
            <a:extLst>
              <a:ext uri="{FF2B5EF4-FFF2-40B4-BE49-F238E27FC236}">
                <a16:creationId xmlns:a16="http://schemas.microsoft.com/office/drawing/2014/main" id="{4657946C-8C6B-463A-A3A4-4CA61DE7FE54}"/>
              </a:ext>
            </a:extLst>
          </p:cNvPr>
          <p:cNvPicPr>
            <a:picLocks noChangeAspect="1"/>
          </p:cNvPicPr>
          <p:nvPr>
            <a:videoFile r:link="rId1"/>
            <p:extLst>
              <p:ext uri="{DAA4B4D4-6D71-4841-9C94-3DE7FCFB9230}">
                <p14:media xmlns:p14="http://schemas.microsoft.com/office/powerpoint/2010/main" r:embed="rId2">
                  <p14:trim st="11309"/>
                </p14:media>
              </p:ext>
            </p:extLst>
          </p:nvPr>
        </p:nvPicPr>
        <p:blipFill>
          <a:blip r:embed="rId4"/>
          <a:stretch>
            <a:fillRect/>
          </a:stretch>
        </p:blipFill>
        <p:spPr>
          <a:xfrm>
            <a:off x="0" y="6350"/>
            <a:ext cx="9144000" cy="5143500"/>
          </a:xfrm>
          <a:prstGeom prst="rect">
            <a:avLst/>
          </a:prstGeom>
        </p:spPr>
      </p:pic>
    </p:spTree>
    <p:extLst>
      <p:ext uri="{BB962C8B-B14F-4D97-AF65-F5344CB8AC3E}">
        <p14:creationId xmlns:p14="http://schemas.microsoft.com/office/powerpoint/2010/main" val="28432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prstGeom prst="rect">
            <a:avLst/>
          </a:prstGeom>
        </p:spPr>
        <p:txBody>
          <a:bodyPr spcFirstLastPara="1" vert="horz" wrap="square" lIns="91425" tIns="91425" rIns="91425" bIns="91425" rtlCol="0" anchor="t" anchorCtr="0">
            <a:noAutofit/>
          </a:bodyPr>
          <a:lstStyle/>
          <a:p>
            <a:r>
              <a:rPr lang="en-US" altLang="ja-JP" sz="3200">
                <a:solidFill>
                  <a:schemeClr val="bg1"/>
                </a:solidFill>
                <a:latin typeface="メイリオ" panose="020B0604030504040204" pitchFamily="50" charset="-128"/>
                <a:ea typeface="メイリオ" panose="020B0604030504040204" pitchFamily="50" charset="-128"/>
              </a:rPr>
              <a:t>JCSSA</a:t>
            </a:r>
            <a:r>
              <a:rPr lang="ja-JP" altLang="en-US" sz="3200">
                <a:solidFill>
                  <a:schemeClr val="bg1"/>
                </a:solidFill>
                <a:latin typeface="メイリオ" panose="020B0604030504040204" pitchFamily="50" charset="-128"/>
                <a:ea typeface="メイリオ" panose="020B0604030504040204" pitchFamily="50" charset="-128"/>
              </a:rPr>
              <a:t> のご紹介</a:t>
            </a:r>
            <a:endParaRPr sz="3200">
              <a:solidFill>
                <a:schemeClr val="bg1"/>
              </a:solidFill>
              <a:latin typeface="メイリオ" panose="020B0604030504040204" pitchFamily="50" charset="-128"/>
              <a:ea typeface="メイリオ" panose="020B0604030504040204" pitchFamily="50" charset="-128"/>
            </a:endParaRPr>
          </a:p>
        </p:txBody>
      </p:sp>
      <p:sp>
        <p:nvSpPr>
          <p:cNvPr id="2" name="Google Shape;105;p12">
            <a:extLst>
              <a:ext uri="{FF2B5EF4-FFF2-40B4-BE49-F238E27FC236}">
                <a16:creationId xmlns:a16="http://schemas.microsoft.com/office/drawing/2014/main" id="{6867B8A4-BCDA-DC4F-E32D-4B4DB32F818C}"/>
              </a:ext>
            </a:extLst>
          </p:cNvPr>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AE9D"/>
                </a:solidFill>
                <a:effectLst/>
                <a:uLnTx/>
                <a:uFillTx/>
                <a:latin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AE9D"/>
              </a:solidFill>
              <a:effectLst/>
              <a:uLnTx/>
              <a:uFillTx/>
              <a:latin typeface="Karla"/>
              <a:sym typeface="Karla"/>
            </a:endParaRPr>
          </a:p>
        </p:txBody>
      </p:sp>
      <p:sp>
        <p:nvSpPr>
          <p:cNvPr id="3" name="正方形/長方形 2">
            <a:extLst>
              <a:ext uri="{FF2B5EF4-FFF2-40B4-BE49-F238E27FC236}">
                <a16:creationId xmlns:a16="http://schemas.microsoft.com/office/drawing/2014/main" id="{D2D2D1C3-F4D9-F8AB-0A0E-304028F427A2}"/>
              </a:ext>
            </a:extLst>
          </p:cNvPr>
          <p:cNvSpPr/>
          <p:nvPr/>
        </p:nvSpPr>
        <p:spPr>
          <a:xfrm>
            <a:off x="198783" y="1443024"/>
            <a:ext cx="6225871" cy="21547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115" indent="-285115">
              <a:buClr>
                <a:srgbClr val="009D91"/>
              </a:buClr>
            </a:pPr>
            <a:r>
              <a:rPr lang="ja-JP" altLang="en-US" sz="1800" b="1" u="sng" dirty="0">
                <a:solidFill>
                  <a:schemeClr val="tx1"/>
                </a:solidFill>
                <a:latin typeface="メイリオ" panose="020B0604030504040204" pitchFamily="50" charset="-128"/>
                <a:ea typeface="メイリオ" panose="020B0604030504040204" pitchFamily="50" charset="-128"/>
              </a:rPr>
              <a:t>一般社団法人日本コンピュータシステム 販売店協会</a:t>
            </a:r>
            <a:endParaRPr lang="en-US" altLang="ja-JP" sz="1800" b="1" u="sng" dirty="0">
              <a:solidFill>
                <a:schemeClr val="tx1"/>
              </a:solidFill>
              <a:latin typeface="メイリオ" panose="020B0604030504040204" pitchFamily="50" charset="-128"/>
              <a:ea typeface="メイリオ" panose="020B0604030504040204" pitchFamily="50" charset="-128"/>
            </a:endParaRPr>
          </a:p>
          <a:p>
            <a:pPr marL="0" indent="0">
              <a:buNone/>
            </a:pPr>
            <a:r>
              <a:rPr lang="ja-JP" altLang="en-US" sz="1800" dirty="0">
                <a:solidFill>
                  <a:schemeClr val="tx1"/>
                </a:solidFill>
                <a:latin typeface="メイリオ" panose="020B0604030504040204" pitchFamily="50" charset="-128"/>
                <a:ea typeface="メイリオ" panose="020B0604030504040204" pitchFamily="50" charset="-128"/>
              </a:rPr>
              <a:t>　　　</a:t>
            </a:r>
            <a:r>
              <a:rPr lang="en-US" altLang="ja-JP" sz="1800" b="1" dirty="0">
                <a:solidFill>
                  <a:srgbClr val="FF0000"/>
                </a:solidFill>
                <a:latin typeface="メイリオ" panose="020B0604030504040204" pitchFamily="50" charset="-128"/>
                <a:ea typeface="メイリオ" panose="020B0604030504040204" pitchFamily="50" charset="-128"/>
              </a:rPr>
              <a:t>J</a:t>
            </a:r>
            <a:r>
              <a:rPr lang="en-US" altLang="ja-JP" sz="1800" b="1" dirty="0">
                <a:solidFill>
                  <a:schemeClr val="tx1"/>
                </a:solidFill>
                <a:latin typeface="メイリオ" panose="020B0604030504040204" pitchFamily="50" charset="-128"/>
                <a:ea typeface="メイリオ" panose="020B0604030504040204" pitchFamily="50" charset="-128"/>
              </a:rPr>
              <a:t>apan </a:t>
            </a:r>
            <a:r>
              <a:rPr lang="en-US" altLang="ja-JP" sz="1800" b="1" dirty="0">
                <a:solidFill>
                  <a:srgbClr val="FF0000"/>
                </a:solidFill>
                <a:latin typeface="メイリオ" panose="020B0604030504040204" pitchFamily="50" charset="-128"/>
                <a:ea typeface="メイリオ" panose="020B0604030504040204" pitchFamily="50" charset="-128"/>
              </a:rPr>
              <a:t>C</a:t>
            </a:r>
            <a:r>
              <a:rPr lang="en-US" altLang="ja-JP" sz="1800" b="1" dirty="0">
                <a:solidFill>
                  <a:schemeClr val="tx1"/>
                </a:solidFill>
                <a:latin typeface="メイリオ" panose="020B0604030504040204" pitchFamily="50" charset="-128"/>
                <a:ea typeface="メイリオ" panose="020B0604030504040204" pitchFamily="50" charset="-128"/>
              </a:rPr>
              <a:t>omputer </a:t>
            </a:r>
            <a:r>
              <a:rPr lang="en-US" altLang="ja-JP" sz="1800" b="1" dirty="0">
                <a:solidFill>
                  <a:srgbClr val="FF0000"/>
                </a:solidFill>
                <a:latin typeface="メイリオ" panose="020B0604030504040204" pitchFamily="50" charset="-128"/>
                <a:ea typeface="メイリオ" panose="020B0604030504040204" pitchFamily="50" charset="-128"/>
              </a:rPr>
              <a:t>S</a:t>
            </a:r>
            <a:r>
              <a:rPr lang="en-US" altLang="ja-JP" sz="1800" b="1" dirty="0">
                <a:solidFill>
                  <a:schemeClr val="tx1"/>
                </a:solidFill>
                <a:latin typeface="メイリオ" panose="020B0604030504040204" pitchFamily="50" charset="-128"/>
                <a:ea typeface="メイリオ" panose="020B0604030504040204" pitchFamily="50" charset="-128"/>
              </a:rPr>
              <a:t>ystem </a:t>
            </a:r>
            <a:r>
              <a:rPr lang="en-US" altLang="ja-JP" sz="1800" b="1" dirty="0">
                <a:solidFill>
                  <a:srgbClr val="FF0000"/>
                </a:solidFill>
                <a:latin typeface="メイリオ" panose="020B0604030504040204" pitchFamily="50" charset="-128"/>
                <a:ea typeface="メイリオ" panose="020B0604030504040204" pitchFamily="50" charset="-128"/>
              </a:rPr>
              <a:t>S</a:t>
            </a:r>
            <a:r>
              <a:rPr lang="en-US" altLang="ja-JP" sz="1800" b="1" dirty="0">
                <a:solidFill>
                  <a:schemeClr val="tx1"/>
                </a:solidFill>
                <a:latin typeface="メイリオ" panose="020B0604030504040204" pitchFamily="50" charset="-128"/>
                <a:ea typeface="メイリオ" panose="020B0604030504040204" pitchFamily="50" charset="-128"/>
              </a:rPr>
              <a:t>eller </a:t>
            </a:r>
            <a:r>
              <a:rPr lang="en-US" altLang="ja-JP" sz="1800" b="1" dirty="0">
                <a:solidFill>
                  <a:srgbClr val="FF0000"/>
                </a:solidFill>
                <a:latin typeface="メイリオ" panose="020B0604030504040204" pitchFamily="50" charset="-128"/>
                <a:ea typeface="メイリオ" panose="020B0604030504040204" pitchFamily="50" charset="-128"/>
              </a:rPr>
              <a:t>A</a:t>
            </a:r>
            <a:r>
              <a:rPr lang="en-US" altLang="ja-JP" sz="1800" b="1" dirty="0">
                <a:solidFill>
                  <a:schemeClr val="tx1"/>
                </a:solidFill>
                <a:latin typeface="メイリオ" panose="020B0604030504040204" pitchFamily="50" charset="-128"/>
                <a:ea typeface="メイリオ" panose="020B0604030504040204" pitchFamily="50" charset="-128"/>
              </a:rPr>
              <a:t>ssociation</a:t>
            </a:r>
          </a:p>
          <a:p>
            <a:pPr marL="0" indent="0">
              <a:buNone/>
            </a:pPr>
            <a:r>
              <a:rPr lang="ja-JP" altLang="en-US" sz="1800" b="1" dirty="0">
                <a:solidFill>
                  <a:schemeClr val="tx1"/>
                </a:solidFill>
                <a:latin typeface="メイリオ" panose="020B0604030504040204" pitchFamily="50" charset="-128"/>
                <a:ea typeface="メイリオ" panose="020B0604030504040204" pitchFamily="50" charset="-128"/>
              </a:rPr>
              <a:t> </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経済産業省 商務情報政策局 関係団体</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任意団体設立　　　</a:t>
            </a:r>
            <a:r>
              <a:rPr lang="en-US" altLang="ja-JP" sz="1800" dirty="0">
                <a:solidFill>
                  <a:schemeClr val="tx1"/>
                </a:solidFill>
                <a:latin typeface="メイリオ" panose="020B0604030504040204" pitchFamily="50" charset="-128"/>
                <a:ea typeface="メイリオ" panose="020B0604030504040204" pitchFamily="50" charset="-128"/>
              </a:rPr>
              <a:t>1991</a:t>
            </a:r>
            <a:r>
              <a:rPr lang="ja-JP" altLang="en-US" sz="1800" dirty="0">
                <a:solidFill>
                  <a:schemeClr val="tx1"/>
                </a:solidFill>
                <a:latin typeface="メイリオ" panose="020B0604030504040204" pitchFamily="50" charset="-128"/>
                <a:ea typeface="メイリオ" panose="020B0604030504040204" pitchFamily="50" charset="-128"/>
              </a:rPr>
              <a:t>年</a:t>
            </a:r>
            <a:r>
              <a:rPr lang="en-US" altLang="ja-JP" sz="1800" dirty="0">
                <a:solidFill>
                  <a:schemeClr val="tx1"/>
                </a:solidFill>
                <a:latin typeface="メイリオ" panose="020B0604030504040204" pitchFamily="50" charset="-128"/>
                <a:ea typeface="メイリオ" panose="020B0604030504040204" pitchFamily="50" charset="-128"/>
              </a:rPr>
              <a:t>12</a:t>
            </a:r>
            <a:r>
              <a:rPr lang="ja-JP" altLang="en-US" sz="1800" dirty="0">
                <a:solidFill>
                  <a:schemeClr val="tx1"/>
                </a:solidFill>
                <a:latin typeface="メイリオ" panose="020B0604030504040204" pitchFamily="50" charset="-128"/>
                <a:ea typeface="メイリオ" panose="020B0604030504040204" pitchFamily="50" charset="-128"/>
              </a:rPr>
              <a:t>月</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社団法人設立　　　</a:t>
            </a:r>
            <a:r>
              <a:rPr lang="en-US" altLang="ja-JP" sz="1800" dirty="0">
                <a:solidFill>
                  <a:schemeClr val="tx1"/>
                </a:solidFill>
                <a:latin typeface="メイリオ" panose="020B0604030504040204" pitchFamily="50" charset="-128"/>
                <a:ea typeface="メイリオ" panose="020B0604030504040204" pitchFamily="50" charset="-128"/>
              </a:rPr>
              <a:t>1996</a:t>
            </a:r>
            <a:r>
              <a:rPr lang="ja-JP" altLang="en-US" sz="1800" dirty="0">
                <a:solidFill>
                  <a:schemeClr val="tx1"/>
                </a:solidFill>
                <a:latin typeface="メイリオ" panose="020B0604030504040204" pitchFamily="50" charset="-128"/>
                <a:ea typeface="メイリオ" panose="020B0604030504040204" pitchFamily="50" charset="-128"/>
              </a:rPr>
              <a:t>年</a:t>
            </a:r>
            <a:r>
              <a:rPr lang="en-US" altLang="ja-JP" sz="1800" dirty="0">
                <a:solidFill>
                  <a:schemeClr val="tx1"/>
                </a:solidFill>
                <a:latin typeface="メイリオ" panose="020B0604030504040204" pitchFamily="50" charset="-128"/>
                <a:ea typeface="メイリオ" panose="020B0604030504040204" pitchFamily="50" charset="-128"/>
              </a:rPr>
              <a:t>10</a:t>
            </a:r>
            <a:r>
              <a:rPr lang="ja-JP" altLang="en-US" sz="1800" dirty="0">
                <a:solidFill>
                  <a:schemeClr val="tx1"/>
                </a:solidFill>
                <a:latin typeface="メイリオ" panose="020B0604030504040204" pitchFamily="50" charset="-128"/>
                <a:ea typeface="メイリオ" panose="020B0604030504040204" pitchFamily="50" charset="-128"/>
              </a:rPr>
              <a:t>月</a:t>
            </a:r>
            <a:endParaRPr lang="en-US" altLang="ja-JP" sz="1800" dirty="0">
              <a:solidFill>
                <a:schemeClr val="tx1"/>
              </a:solidFill>
              <a:latin typeface="メイリオ" panose="020B0604030504040204" pitchFamily="50" charset="-128"/>
              <a:ea typeface="メイリオ" panose="020B0604030504040204" pitchFamily="50" charset="-128"/>
            </a:endParaRPr>
          </a:p>
          <a:p>
            <a:pPr marL="285115" indent="-285115">
              <a:buClr>
                <a:srgbClr val="009D91"/>
              </a:buClr>
            </a:pPr>
            <a:r>
              <a:rPr lang="ja-JP" altLang="en-US" sz="1800" dirty="0">
                <a:solidFill>
                  <a:schemeClr val="tx1"/>
                </a:solidFill>
                <a:latin typeface="メイリオ" panose="020B0604030504040204" pitchFamily="50" charset="-128"/>
                <a:ea typeface="メイリオ" panose="020B0604030504040204" pitchFamily="50" charset="-128"/>
              </a:rPr>
              <a:t>　一般社団法人設立　</a:t>
            </a:r>
            <a:r>
              <a:rPr lang="en-US" altLang="ja-JP" sz="1800" dirty="0">
                <a:solidFill>
                  <a:schemeClr val="tx1"/>
                </a:solidFill>
                <a:latin typeface="メイリオ" panose="020B0604030504040204" pitchFamily="50" charset="-128"/>
                <a:ea typeface="メイリオ" panose="020B0604030504040204" pitchFamily="50" charset="-128"/>
              </a:rPr>
              <a:t>2011</a:t>
            </a:r>
            <a:r>
              <a:rPr lang="ja-JP" altLang="en-US" sz="1800" dirty="0">
                <a:solidFill>
                  <a:schemeClr val="tx1"/>
                </a:solidFill>
                <a:latin typeface="メイリオ" panose="020B0604030504040204" pitchFamily="50" charset="-128"/>
                <a:ea typeface="メイリオ" panose="020B0604030504040204" pitchFamily="50" charset="-128"/>
              </a:rPr>
              <a:t>年</a:t>
            </a:r>
            <a:r>
              <a:rPr lang="en-US" altLang="ja-JP" sz="1800" dirty="0">
                <a:solidFill>
                  <a:schemeClr val="tx1"/>
                </a:solidFill>
                <a:latin typeface="メイリオ" panose="020B0604030504040204" pitchFamily="50" charset="-128"/>
                <a:ea typeface="メイリオ" panose="020B0604030504040204" pitchFamily="50" charset="-128"/>
              </a:rPr>
              <a:t>3</a:t>
            </a:r>
            <a:r>
              <a:rPr lang="ja-JP" altLang="en-US" sz="1800" dirty="0">
                <a:solidFill>
                  <a:schemeClr val="tx1"/>
                </a:solidFill>
                <a:latin typeface="メイリオ" panose="020B0604030504040204" pitchFamily="50" charset="-128"/>
                <a:ea typeface="メイリオ" panose="020B0604030504040204" pitchFamily="50" charset="-128"/>
              </a:rPr>
              <a:t>月</a:t>
            </a:r>
            <a:endParaRPr kumimoji="1" lang="ja-JP" altLang="en-US" sz="1800" dirty="0">
              <a:solidFill>
                <a:schemeClr val="tx1"/>
              </a:solidFill>
            </a:endParaRPr>
          </a:p>
        </p:txBody>
      </p:sp>
      <p:sp>
        <p:nvSpPr>
          <p:cNvPr id="6" name="正方形/長方形 5">
            <a:extLst>
              <a:ext uri="{FF2B5EF4-FFF2-40B4-BE49-F238E27FC236}">
                <a16:creationId xmlns:a16="http://schemas.microsoft.com/office/drawing/2014/main" id="{CB13BCD5-D73C-EDFC-005C-19260D8E6DED}"/>
              </a:ext>
            </a:extLst>
          </p:cNvPr>
          <p:cNvSpPr/>
          <p:nvPr/>
        </p:nvSpPr>
        <p:spPr>
          <a:xfrm>
            <a:off x="385946" y="3660132"/>
            <a:ext cx="5667820" cy="11925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名誉会長　㈱大塚商会　　　　　　　 代表取締役社長   大塚 裕司</a:t>
            </a:r>
          </a:p>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副会長　　㈱ハイパー　　　　　　　 取締役会長         玉田 宏一</a:t>
            </a:r>
          </a:p>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副会長  　 ダイワボウ情報システム㈱ 代表取締役社長　松本 裕之</a:t>
            </a:r>
          </a:p>
          <a:p>
            <a:pPr marL="285115" indent="-285115">
              <a:buClr>
                <a:srgbClr val="009D91"/>
              </a:buClr>
            </a:pPr>
            <a:r>
              <a:rPr lang="ja-JP" altLang="en-US" dirty="0">
                <a:solidFill>
                  <a:schemeClr val="tx1"/>
                </a:solidFill>
                <a:latin typeface="メイリオ" panose="020B0604030504040204" pitchFamily="50" charset="-128"/>
                <a:ea typeface="メイリオ" panose="020B0604030504040204" pitchFamily="50" charset="-128"/>
              </a:rPr>
              <a:t>副会長　　</a:t>
            </a:r>
            <a:r>
              <a:rPr lang="en-US" altLang="ja-JP" dirty="0">
                <a:solidFill>
                  <a:schemeClr val="tx1"/>
                </a:solidFill>
                <a:latin typeface="メイリオ" panose="020B0604030504040204" pitchFamily="50" charset="-128"/>
                <a:ea typeface="メイリオ" panose="020B0604030504040204" pitchFamily="50" charset="-128"/>
              </a:rPr>
              <a:t>SB C&amp;S㈱ </a:t>
            </a:r>
            <a:r>
              <a:rPr lang="ja-JP" altLang="en-US" dirty="0">
                <a:solidFill>
                  <a:schemeClr val="tx1"/>
                </a:solidFill>
                <a:latin typeface="メイリオ" panose="020B0604030504040204" pitchFamily="50" charset="-128"/>
                <a:ea typeface="メイリオ" panose="020B0604030504040204" pitchFamily="50" charset="-128"/>
              </a:rPr>
              <a:t>　　　　　　　 取締役会長　　　溝口 泰雄　</a:t>
            </a:r>
          </a:p>
        </p:txBody>
      </p:sp>
      <p:sp>
        <p:nvSpPr>
          <p:cNvPr id="10" name="正方形/長方形 9">
            <a:extLst>
              <a:ext uri="{FF2B5EF4-FFF2-40B4-BE49-F238E27FC236}">
                <a16:creationId xmlns:a16="http://schemas.microsoft.com/office/drawing/2014/main" id="{DD1BAED5-B307-5E35-9372-C4B81FCE4F04}"/>
              </a:ext>
            </a:extLst>
          </p:cNvPr>
          <p:cNvSpPr/>
          <p:nvPr/>
        </p:nvSpPr>
        <p:spPr>
          <a:xfrm>
            <a:off x="6240928" y="3479069"/>
            <a:ext cx="2790115" cy="11925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685800">
              <a:spcBef>
                <a:spcPts val="450"/>
              </a:spcBef>
              <a:buNone/>
            </a:pPr>
            <a:r>
              <a:rPr kumimoji="1" lang="ja-JP" altLang="en-US" sz="1400" kern="1200">
                <a:solidFill>
                  <a:srgbClr val="004C53"/>
                </a:solidFill>
                <a:latin typeface="游ゴシック" panose="020F0502020204030204"/>
                <a:ea typeface="Meiryo" panose="020B0604030504040204" pitchFamily="34" charset="-128"/>
              </a:rPr>
              <a:t>会長　</a:t>
            </a:r>
            <a:r>
              <a:rPr kumimoji="1" lang="ja-JP" altLang="en-US" sz="2000" kern="1200">
                <a:solidFill>
                  <a:srgbClr val="004C53"/>
                </a:solidFill>
                <a:latin typeface="游ゴシック" panose="020F0502020204030204"/>
                <a:ea typeface="Meiryo" panose="020B0604030504040204" pitchFamily="34" charset="-128"/>
              </a:rPr>
              <a:t>林 宗治</a:t>
            </a:r>
            <a:endParaRPr kumimoji="1" lang="en-US" altLang="ja-JP" sz="2000" kern="1200">
              <a:solidFill>
                <a:srgbClr val="004C53"/>
              </a:solidFill>
              <a:latin typeface="游ゴシック" panose="020F0502020204030204"/>
              <a:ea typeface="Meiryo" panose="020B0604030504040204" pitchFamily="34" charset="-128"/>
            </a:endParaRPr>
          </a:p>
          <a:p>
            <a:pPr marL="0" indent="0" algn="ctr" defTabSz="685800">
              <a:spcBef>
                <a:spcPts val="450"/>
              </a:spcBef>
              <a:buNone/>
            </a:pPr>
            <a:r>
              <a:rPr kumimoji="1" lang="ja-JP" altLang="en-US" sz="1400" kern="1200">
                <a:solidFill>
                  <a:srgbClr val="004C53"/>
                </a:solidFill>
                <a:latin typeface="游ゴシック" panose="020F0502020204030204"/>
                <a:ea typeface="Meiryo"/>
              </a:rPr>
              <a:t>株式会社ソフトクリエイト</a:t>
            </a:r>
            <a:endParaRPr kumimoji="1" lang="en-US" altLang="ja-JP" sz="1400" kern="1200">
              <a:solidFill>
                <a:srgbClr val="004C53"/>
              </a:solidFill>
              <a:latin typeface="游ゴシック" panose="020F0502020204030204"/>
              <a:ea typeface="Meiryo"/>
            </a:endParaRPr>
          </a:p>
          <a:p>
            <a:pPr marL="0" indent="0" algn="ctr" defTabSz="685800">
              <a:spcBef>
                <a:spcPts val="450"/>
              </a:spcBef>
              <a:buNone/>
            </a:pPr>
            <a:r>
              <a:rPr kumimoji="1" lang="ja-JP" altLang="en-US" sz="1400" kern="1200">
                <a:solidFill>
                  <a:srgbClr val="004C53"/>
                </a:solidFill>
                <a:latin typeface="游ゴシック" panose="020F0502020204030204"/>
                <a:ea typeface="Meiryo"/>
              </a:rPr>
              <a:t>ホールディングス </a:t>
            </a:r>
            <a:endParaRPr kumimoji="1" lang="ja-JP" altLang="en-US" sz="1400" kern="1200">
              <a:solidFill>
                <a:srgbClr val="004C53"/>
              </a:solidFill>
              <a:latin typeface="游ゴシック" panose="020F0502020204030204"/>
              <a:ea typeface="Meiryo" panose="020B0604030504040204" pitchFamily="34" charset="-128"/>
            </a:endParaRPr>
          </a:p>
          <a:p>
            <a:pPr marL="0" indent="0" algn="ctr" defTabSz="685800">
              <a:spcBef>
                <a:spcPts val="450"/>
              </a:spcBef>
              <a:buNone/>
            </a:pPr>
            <a:r>
              <a:rPr kumimoji="1" lang="ja-JP" altLang="en-US" sz="1400" kern="1200">
                <a:solidFill>
                  <a:srgbClr val="004C53"/>
                </a:solidFill>
                <a:latin typeface="游ゴシック" panose="020F0502020204030204"/>
                <a:ea typeface="Meiryo"/>
              </a:rPr>
              <a:t>代表取締役社長</a:t>
            </a:r>
            <a:endParaRPr lang="ja-JP" altLang="en-US" sz="1400" kern="1200">
              <a:solidFill>
                <a:srgbClr val="004C53"/>
              </a:solidFill>
              <a:latin typeface="游ゴシック" panose="020F0502020204030204"/>
              <a:ea typeface="Meiryo" panose="020B0604030504040204" pitchFamily="34" charset="-128"/>
            </a:endParaRPr>
          </a:p>
        </p:txBody>
      </p:sp>
      <p:pic>
        <p:nvPicPr>
          <p:cNvPr id="5" name="図 4">
            <a:extLst>
              <a:ext uri="{FF2B5EF4-FFF2-40B4-BE49-F238E27FC236}">
                <a16:creationId xmlns:a16="http://schemas.microsoft.com/office/drawing/2014/main" id="{F8A32F1C-F401-2BC7-A32A-49D99D715A5B}"/>
              </a:ext>
            </a:extLst>
          </p:cNvPr>
          <p:cNvPicPr>
            <a:picLocks noChangeAspect="1"/>
          </p:cNvPicPr>
          <p:nvPr/>
        </p:nvPicPr>
        <p:blipFill>
          <a:blip r:embed="rId3"/>
          <a:stretch>
            <a:fillRect/>
          </a:stretch>
        </p:blipFill>
        <p:spPr>
          <a:xfrm>
            <a:off x="6505520" y="751714"/>
            <a:ext cx="2270523" cy="2727355"/>
          </a:xfrm>
          <a:prstGeom prst="rect">
            <a:avLst/>
          </a:prstGeom>
        </p:spPr>
      </p:pic>
    </p:spTree>
    <p:extLst>
      <p:ext uri="{BB962C8B-B14F-4D97-AF65-F5344CB8AC3E}">
        <p14:creationId xmlns:p14="http://schemas.microsoft.com/office/powerpoint/2010/main" val="32322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F57B4BF-3340-4E09-AF70-E261752F4A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pic>
        <p:nvPicPr>
          <p:cNvPr id="4" name="動画＿入会をお待ちしてます">
            <a:hlinkClick r:id="" action="ppaction://media"/>
            <a:extLst>
              <a:ext uri="{FF2B5EF4-FFF2-40B4-BE49-F238E27FC236}">
                <a16:creationId xmlns:a16="http://schemas.microsoft.com/office/drawing/2014/main" id="{A1214D33-73F7-E386-E72B-CCDA177F7D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35" y="-97956"/>
            <a:ext cx="9186269" cy="5250143"/>
          </a:xfrm>
          <a:prstGeom prst="rect">
            <a:avLst/>
          </a:prstGeom>
        </p:spPr>
      </p:pic>
    </p:spTree>
    <p:extLst>
      <p:ext uri="{BB962C8B-B14F-4D97-AF65-F5344CB8AC3E}">
        <p14:creationId xmlns:p14="http://schemas.microsoft.com/office/powerpoint/2010/main" val="8728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BEADD47-879B-1325-5134-57A027ECD37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21</a:t>
            </a:fld>
            <a:endParaRPr lang="en"/>
          </a:p>
        </p:txBody>
      </p:sp>
      <p:pic>
        <p:nvPicPr>
          <p:cNvPr id="4" name="無題の動画 ‐ Clipchampで作成 (5)">
            <a:hlinkClick r:id="" action="ppaction://media"/>
            <a:extLst>
              <a:ext uri="{FF2B5EF4-FFF2-40B4-BE49-F238E27FC236}">
                <a16:creationId xmlns:a16="http://schemas.microsoft.com/office/drawing/2014/main" id="{3E4CEE36-B210-7F95-37F2-CE9E3A7D9D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57"/>
            <a:ext cx="9144000" cy="5185840"/>
          </a:xfrm>
          <a:prstGeom prst="rect">
            <a:avLst/>
          </a:prstGeom>
        </p:spPr>
      </p:pic>
    </p:spTree>
    <p:extLst>
      <p:ext uri="{BB962C8B-B14F-4D97-AF65-F5344CB8AC3E}">
        <p14:creationId xmlns:p14="http://schemas.microsoft.com/office/powerpoint/2010/main" val="27284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168F30-3426-2078-1652-53711744190D}"/>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DE00EB49-3E12-6680-4B1B-B2A01C3AE7F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22</a:t>
            </a:fld>
            <a:endParaRPr lang="en"/>
          </a:p>
        </p:txBody>
      </p:sp>
      <p:pic>
        <p:nvPicPr>
          <p:cNvPr id="4" name="JCSSA_Membership_Information">
            <a:hlinkClick r:id="" action="ppaction://media"/>
            <a:extLst>
              <a:ext uri="{FF2B5EF4-FFF2-40B4-BE49-F238E27FC236}">
                <a16:creationId xmlns:a16="http://schemas.microsoft.com/office/drawing/2014/main" id="{2BC4B75F-0CDE-B792-5965-DA4B624186C7}"/>
              </a:ext>
            </a:extLst>
          </p:cNvPr>
          <p:cNvPicPr>
            <a:picLocks noChangeAspect="1"/>
          </p:cNvPicPr>
          <p:nvPr>
            <a:videoFile r:link="rId1"/>
            <p:extLst>
              <p:ext uri="{DAA4B4D4-6D71-4841-9C94-3DE7FCFB9230}">
                <p14:media xmlns:p14="http://schemas.microsoft.com/office/powerpoint/2010/main" r:embed="rId2">
                  <p14:trim st="264"/>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6332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BF88C6-F43B-0FA4-24E9-67B2DE08241E}"/>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4B1A34B5-9CEC-CEAC-44A9-3E91D049F68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23</a:t>
            </a:fld>
            <a:endParaRPr lang="en"/>
          </a:p>
        </p:txBody>
      </p:sp>
      <p:pic>
        <p:nvPicPr>
          <p:cNvPr id="4" name="入会をおまちしております">
            <a:hlinkClick r:id="" action="ppaction://media"/>
            <a:extLst>
              <a:ext uri="{FF2B5EF4-FFF2-40B4-BE49-F238E27FC236}">
                <a16:creationId xmlns:a16="http://schemas.microsoft.com/office/drawing/2014/main" id="{A4F47D3A-247F-FB99-5753-743590154D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143911" cy="5143450"/>
          </a:xfrm>
          <a:prstGeom prst="rect">
            <a:avLst/>
          </a:prstGeom>
        </p:spPr>
      </p:pic>
    </p:spTree>
    <p:extLst>
      <p:ext uri="{BB962C8B-B14F-4D97-AF65-F5344CB8AC3E}">
        <p14:creationId xmlns:p14="http://schemas.microsoft.com/office/powerpoint/2010/main" val="22013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628FCF-85A0-42E0-94F5-4ABE2F34B640}"/>
              </a:ext>
            </a:extLst>
          </p:cNvPr>
          <p:cNvSpPr>
            <a:spLocks noGrp="1"/>
          </p:cNvSpPr>
          <p:nvPr>
            <p:ph type="title"/>
          </p:nvPr>
        </p:nvSpPr>
        <p:spPr>
          <a:xfrm>
            <a:off x="132092" y="2571750"/>
            <a:ext cx="8879816" cy="777033"/>
          </a:xfrm>
        </p:spPr>
        <p:txBody>
          <a:bodyPr/>
          <a:lstStyle/>
          <a:p>
            <a:pPr algn="ctr"/>
            <a:r>
              <a:rPr lang="ja-JP" altLang="en-US" sz="3600">
                <a:solidFill>
                  <a:srgbClr val="0070C0"/>
                </a:solidFill>
                <a:latin typeface="メイリオ" panose="020B0604030504040204" pitchFamily="50" charset="-128"/>
                <a:ea typeface="メイリオ" panose="020B0604030504040204" pitchFamily="50" charset="-128"/>
              </a:rPr>
              <a:t>JCSSAへの入会をお待ちしています！</a:t>
            </a:r>
          </a:p>
        </p:txBody>
      </p:sp>
      <p:sp>
        <p:nvSpPr>
          <p:cNvPr id="3" name="スライド番号プレースホルダー 2">
            <a:extLst>
              <a:ext uri="{FF2B5EF4-FFF2-40B4-BE49-F238E27FC236}">
                <a16:creationId xmlns:a16="http://schemas.microsoft.com/office/drawing/2014/main" id="{FF57B4BF-3340-4E09-AF70-E261752F4A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76608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3200">
                <a:latin typeface="+mn-lt"/>
                <a:ea typeface="Meiryo" panose="020B0604030504040204" pitchFamily="34" charset="-128"/>
              </a:rPr>
              <a:t>基本理念</a:t>
            </a:r>
            <a:endParaRPr sz="3200">
              <a:latin typeface="+mn-lt"/>
              <a:ea typeface="Meiryo" panose="020B0604030504040204" pitchFamily="34" charset="-128"/>
            </a:endParaRPr>
          </a:p>
        </p:txBody>
      </p:sp>
      <p:sp>
        <p:nvSpPr>
          <p:cNvPr id="102" name="Google Shape;102;p12"/>
          <p:cNvSpPr txBox="1">
            <a:spLocks noGrp="1"/>
          </p:cNvSpPr>
          <p:nvPr>
            <p:ph type="body" idx="1"/>
          </p:nvPr>
        </p:nvSpPr>
        <p:spPr>
          <a:xfrm>
            <a:off x="156127" y="1878887"/>
            <a:ext cx="4009145" cy="2691978"/>
          </a:xfrm>
          <a:prstGeom prst="rect">
            <a:avLst/>
          </a:prstGeom>
        </p:spPr>
        <p:txBody>
          <a:bodyPr spcFirstLastPara="1" wrap="square" lIns="91425" tIns="91425" rIns="91425" bIns="91425" anchor="t" anchorCtr="0">
            <a:noAutofit/>
          </a:bodyPr>
          <a:lstStyle/>
          <a:p>
            <a:pPr marL="0" indent="0">
              <a:buClr>
                <a:srgbClr val="009D91"/>
              </a:buClr>
              <a:buNone/>
            </a:pPr>
            <a:r>
              <a:rPr lang="en-US" altLang="ja-JP" sz="1800">
                <a:latin typeface="+mn-lt"/>
                <a:ea typeface="Meiryo"/>
              </a:rPr>
              <a:t>IT</a:t>
            </a:r>
            <a:r>
              <a:rPr lang="ja-JP" altLang="en-US" sz="1800">
                <a:latin typeface="+mn-lt"/>
                <a:ea typeface="Meiryo"/>
              </a:rPr>
              <a:t>を活用する</a:t>
            </a:r>
            <a:r>
              <a:rPr lang="ja-JP" altLang="en-US" sz="1800" u="sng">
                <a:solidFill>
                  <a:schemeClr val="accent6"/>
                </a:solidFill>
                <a:latin typeface="+mn-lt"/>
                <a:ea typeface="Meiryo"/>
              </a:rPr>
              <a:t>お客様に一番近い</a:t>
            </a:r>
            <a:endParaRPr lang="en-US" altLang="ja-JP" sz="1800" u="sng">
              <a:solidFill>
                <a:schemeClr val="accent6"/>
              </a:solidFill>
              <a:latin typeface="+mn-lt"/>
              <a:ea typeface="Meiryo"/>
            </a:endParaRPr>
          </a:p>
          <a:p>
            <a:pPr marL="0" indent="0">
              <a:buClr>
                <a:srgbClr val="009D91"/>
              </a:buClr>
              <a:buNone/>
            </a:pPr>
            <a:r>
              <a:rPr lang="ja-JP" altLang="en-US" sz="1800" u="sng">
                <a:solidFill>
                  <a:schemeClr val="accent6"/>
                </a:solidFill>
                <a:latin typeface="+mn-lt"/>
                <a:ea typeface="Meiryo" panose="020B0604030504040204" pitchFamily="34" charset="-128"/>
              </a:rPr>
              <a:t>距離にいる業界団体</a:t>
            </a:r>
            <a:r>
              <a:rPr lang="ja-JP" altLang="en-US" sz="1800">
                <a:solidFill>
                  <a:schemeClr val="accent6"/>
                </a:solidFill>
                <a:latin typeface="+mn-lt"/>
                <a:ea typeface="Meiryo" panose="020B0604030504040204" pitchFamily="34" charset="-128"/>
              </a:rPr>
              <a:t> </a:t>
            </a:r>
            <a:r>
              <a:rPr lang="ja-JP" altLang="en-US" sz="1800">
                <a:latin typeface="+mn-lt"/>
                <a:ea typeface="Meiryo" panose="020B0604030504040204" pitchFamily="34" charset="-128"/>
              </a:rPr>
              <a:t>として</a:t>
            </a:r>
            <a:endParaRPr lang="en-US" altLang="ja-JP" sz="1800">
              <a:latin typeface="+mn-lt"/>
              <a:ea typeface="Meiryo" panose="020B0604030504040204" pitchFamily="34" charset="-128"/>
            </a:endParaRPr>
          </a:p>
          <a:p>
            <a:pPr marL="0" indent="0">
              <a:buClr>
                <a:srgbClr val="009D91"/>
              </a:buClr>
              <a:buNone/>
            </a:pPr>
            <a:r>
              <a:rPr lang="ja-JP" altLang="en-US" sz="1800">
                <a:latin typeface="+mn-lt"/>
                <a:ea typeface="Meiryo"/>
              </a:rPr>
              <a:t>お客様の目線に立ち</a:t>
            </a:r>
            <a:endParaRPr lang="en-US" altLang="ja-JP" sz="1800">
              <a:latin typeface="+mn-lt"/>
              <a:ea typeface="Meiryo"/>
            </a:endParaRPr>
          </a:p>
          <a:p>
            <a:pPr marL="0" indent="0">
              <a:buClr>
                <a:srgbClr val="009D91"/>
              </a:buClr>
              <a:buNone/>
            </a:pPr>
            <a:r>
              <a:rPr lang="en-US" altLang="ja-JP" sz="1800">
                <a:latin typeface="+mn-lt"/>
                <a:ea typeface="Meiryo"/>
              </a:rPr>
              <a:t>IT</a:t>
            </a:r>
            <a:r>
              <a:rPr lang="ja-JP" altLang="en-US" sz="1800">
                <a:latin typeface="+mn-lt"/>
                <a:ea typeface="Meiryo"/>
              </a:rPr>
              <a:t>の社会的普及と</a:t>
            </a:r>
            <a:endParaRPr lang="en-US" altLang="ja-JP" sz="1800">
              <a:latin typeface="+mn-lt"/>
              <a:ea typeface="Meiryo"/>
            </a:endParaRPr>
          </a:p>
          <a:p>
            <a:pPr marL="0" indent="0">
              <a:buClr>
                <a:srgbClr val="009D91"/>
              </a:buClr>
              <a:buNone/>
            </a:pPr>
            <a:r>
              <a:rPr lang="ja-JP" altLang="en-US" sz="1800">
                <a:latin typeface="+mn-lt"/>
                <a:ea typeface="Meiryo" panose="020B0604030504040204" pitchFamily="34" charset="-128"/>
              </a:rPr>
              <a:t>活用促進に向けて</a:t>
            </a:r>
            <a:endParaRPr lang="en-US" altLang="ja-JP" sz="1800">
              <a:latin typeface="+mn-lt"/>
              <a:ea typeface="Meiryo" panose="020B0604030504040204" pitchFamily="34" charset="-128"/>
            </a:endParaRPr>
          </a:p>
          <a:p>
            <a:pPr marL="0" indent="0">
              <a:buClr>
                <a:srgbClr val="009D91"/>
              </a:buClr>
              <a:buNone/>
            </a:pPr>
            <a:r>
              <a:rPr lang="ja-JP" altLang="en-US" sz="1800">
                <a:latin typeface="+mn-lt"/>
                <a:ea typeface="Meiryo"/>
              </a:rPr>
              <a:t>相互に協力し 活動する</a:t>
            </a:r>
            <a:endParaRPr lang="en-US" altLang="ja-JP" sz="1800">
              <a:latin typeface="+mn-lt"/>
              <a:ea typeface="Meiryo"/>
            </a:endParaRPr>
          </a:p>
        </p:txBody>
      </p:sp>
      <p:sp>
        <p:nvSpPr>
          <p:cNvPr id="105" name="Google Shape;105;p12"/>
          <p:cNvSpPr txBox="1">
            <a:spLocks noGrp="1"/>
          </p:cNvSpPr>
          <p:nvPr>
            <p:ph type="sldNum" idx="12"/>
          </p:nvPr>
        </p:nvSpPr>
        <p:spPr>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AE9D"/>
                </a:solidFill>
                <a:effectLst/>
                <a:uLnTx/>
                <a:uFillTx/>
                <a:latin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00AE9D"/>
              </a:solidFill>
              <a:effectLst/>
              <a:uLnTx/>
              <a:uFillTx/>
              <a:latin typeface="Karla"/>
              <a:sym typeface="Karla"/>
            </a:endParaRPr>
          </a:p>
        </p:txBody>
      </p:sp>
      <p:grpSp>
        <p:nvGrpSpPr>
          <p:cNvPr id="7" name="グループ化 6">
            <a:extLst>
              <a:ext uri="{FF2B5EF4-FFF2-40B4-BE49-F238E27FC236}">
                <a16:creationId xmlns:a16="http://schemas.microsoft.com/office/drawing/2014/main" id="{6E570849-955B-463C-90C9-E41F4C199DA7}"/>
              </a:ext>
            </a:extLst>
          </p:cNvPr>
          <p:cNvGrpSpPr/>
          <p:nvPr/>
        </p:nvGrpSpPr>
        <p:grpSpPr>
          <a:xfrm>
            <a:off x="3150317" y="2057783"/>
            <a:ext cx="5885262" cy="2244890"/>
            <a:chOff x="516686" y="1578966"/>
            <a:chExt cx="6433159" cy="1935803"/>
          </a:xfrm>
        </p:grpSpPr>
        <p:sp>
          <p:nvSpPr>
            <p:cNvPr id="8" name="長方形:角丸 24">
              <a:extLst>
                <a:ext uri="{FF2B5EF4-FFF2-40B4-BE49-F238E27FC236}">
                  <a16:creationId xmlns:a16="http://schemas.microsoft.com/office/drawing/2014/main" id="{8B112FF9-BADF-43D5-A025-EEE96726E340}"/>
                </a:ext>
                <a:ext uri="{C183D7F6-B498-43B3-948B-1728B52AA6E4}">
                  <adec:decorative xmlns:adec="http://schemas.microsoft.com/office/drawing/2017/decorative" val="1"/>
                </a:ext>
              </a:extLst>
            </p:cNvPr>
            <p:cNvSpPr/>
            <p:nvPr/>
          </p:nvSpPr>
          <p:spPr>
            <a:xfrm>
              <a:off x="4100382" y="1651776"/>
              <a:ext cx="2651595" cy="486014"/>
            </a:xfrm>
            <a:prstGeom prst="roundRect">
              <a:avLst>
                <a:gd name="adj" fmla="val 50000"/>
              </a:avLst>
            </a:prstGeom>
            <a:solidFill>
              <a:srgbClr val="009D9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サポートサービス</a:t>
              </a:r>
            </a:p>
          </p:txBody>
        </p:sp>
        <p:sp>
          <p:nvSpPr>
            <p:cNvPr id="9" name="テキスト ボックス 8">
              <a:extLst>
                <a:ext uri="{FF2B5EF4-FFF2-40B4-BE49-F238E27FC236}">
                  <a16:creationId xmlns:a16="http://schemas.microsoft.com/office/drawing/2014/main" id="{BAEA5AB5-D0E6-4490-AC00-08CE6080C4A2}"/>
                </a:ext>
              </a:extLst>
            </p:cNvPr>
            <p:cNvSpPr txBox="1"/>
            <p:nvPr/>
          </p:nvSpPr>
          <p:spPr>
            <a:xfrm>
              <a:off x="3015827" y="2339095"/>
              <a:ext cx="1527158" cy="371560"/>
            </a:xfrm>
            <a:prstGeom prst="rect">
              <a:avLst/>
            </a:prstGeom>
            <a:noFill/>
          </p:spPr>
          <p:txBody>
            <a:bodyPr wrap="square" rtlCol="0">
              <a:spAutoFit/>
            </a:bodyPr>
            <a:lstStyle/>
            <a:p>
              <a:pPr algn="ctr"/>
              <a:r>
                <a:rPr kumimoji="1" lang="ja-JP" altLang="en-US" sz="1100">
                  <a:solidFill>
                    <a:srgbClr val="004B52"/>
                  </a:solidFill>
                  <a:latin typeface="メイリオ" panose="020B0604030504040204" pitchFamily="50" charset="-128"/>
                  <a:ea typeface="メイリオ" panose="020B0604030504040204" pitchFamily="50" charset="-128"/>
                </a:rPr>
                <a:t>新しい関係を</a:t>
              </a:r>
              <a:endParaRPr kumimoji="1" lang="en-US" altLang="ja-JP" sz="1100">
                <a:solidFill>
                  <a:srgbClr val="004B52"/>
                </a:solidFill>
                <a:latin typeface="メイリオ" panose="020B0604030504040204" pitchFamily="50" charset="-128"/>
                <a:ea typeface="メイリオ" panose="020B0604030504040204" pitchFamily="50" charset="-128"/>
              </a:endParaRPr>
            </a:p>
            <a:p>
              <a:pPr algn="ctr"/>
              <a:r>
                <a:rPr kumimoji="1" lang="ja-JP" altLang="en-US" sz="1100">
                  <a:solidFill>
                    <a:srgbClr val="004B52"/>
                  </a:solidFill>
                  <a:latin typeface="メイリオ" panose="020B0604030504040204" pitchFamily="50" charset="-128"/>
                  <a:ea typeface="メイリオ" panose="020B0604030504040204" pitchFamily="50" charset="-128"/>
                </a:rPr>
                <a:t>築きます</a:t>
              </a:r>
            </a:p>
          </p:txBody>
        </p:sp>
        <p:sp>
          <p:nvSpPr>
            <p:cNvPr id="10" name="長方形:角丸 24">
              <a:extLst>
                <a:ext uri="{FF2B5EF4-FFF2-40B4-BE49-F238E27FC236}">
                  <a16:creationId xmlns:a16="http://schemas.microsoft.com/office/drawing/2014/main" id="{241EA130-54D9-4143-ACC2-6D44EB547E0E}"/>
                </a:ext>
                <a:ext uri="{C183D7F6-B498-43B3-948B-1728B52AA6E4}">
                  <adec:decorative xmlns:adec="http://schemas.microsoft.com/office/drawing/2017/decorative" val="1"/>
                </a:ext>
              </a:extLst>
            </p:cNvPr>
            <p:cNvSpPr/>
            <p:nvPr/>
          </p:nvSpPr>
          <p:spPr>
            <a:xfrm>
              <a:off x="4432961" y="2286353"/>
              <a:ext cx="2516884" cy="486014"/>
            </a:xfrm>
            <a:prstGeom prst="roundRect">
              <a:avLst>
                <a:gd name="adj" fmla="val 50000"/>
              </a:avLst>
            </a:prstGeom>
            <a:solidFill>
              <a:srgbClr val="A0E05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ja-JP" altLang="en-US" sz="1800">
                  <a:solidFill>
                    <a:srgbClr val="004C53"/>
                  </a:solidFill>
                  <a:ea typeface="Meiryo UI"/>
                </a:rPr>
                <a:t>AI&amp;クラウド</a:t>
              </a:r>
            </a:p>
          </p:txBody>
        </p:sp>
        <p:sp>
          <p:nvSpPr>
            <p:cNvPr id="11" name="長方形:角丸 24">
              <a:extLst>
                <a:ext uri="{FF2B5EF4-FFF2-40B4-BE49-F238E27FC236}">
                  <a16:creationId xmlns:a16="http://schemas.microsoft.com/office/drawing/2014/main" id="{32BFCB62-4C7F-4CC5-985B-A8EBC9E1A545}"/>
                </a:ext>
                <a:ext uri="{C183D7F6-B498-43B3-948B-1728B52AA6E4}">
                  <adec:decorative xmlns:adec="http://schemas.microsoft.com/office/drawing/2017/decorative" val="1"/>
                </a:ext>
              </a:extLst>
            </p:cNvPr>
            <p:cNvSpPr/>
            <p:nvPr/>
          </p:nvSpPr>
          <p:spPr>
            <a:xfrm>
              <a:off x="3888521" y="2983889"/>
              <a:ext cx="2651594" cy="486014"/>
            </a:xfrm>
            <a:prstGeom prst="roundRect">
              <a:avLst>
                <a:gd name="adj" fmla="val 50000"/>
              </a:avLst>
            </a:prstGeom>
            <a:solidFill>
              <a:srgbClr val="009D91">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販売店</a:t>
              </a:r>
            </a:p>
          </p:txBody>
        </p:sp>
        <p:sp>
          <p:nvSpPr>
            <p:cNvPr id="12" name="長方形:角丸 24">
              <a:extLst>
                <a:ext uri="{FF2B5EF4-FFF2-40B4-BE49-F238E27FC236}">
                  <a16:creationId xmlns:a16="http://schemas.microsoft.com/office/drawing/2014/main" id="{0ADDE797-5FA2-4D67-BFA6-CF2F7519C567}"/>
                </a:ext>
                <a:ext uri="{C183D7F6-B498-43B3-948B-1728B52AA6E4}">
                  <adec:decorative xmlns:adec="http://schemas.microsoft.com/office/drawing/2017/decorative" val="1"/>
                </a:ext>
              </a:extLst>
            </p:cNvPr>
            <p:cNvSpPr/>
            <p:nvPr/>
          </p:nvSpPr>
          <p:spPr>
            <a:xfrm>
              <a:off x="810539" y="2890667"/>
              <a:ext cx="2651594" cy="486014"/>
            </a:xfrm>
            <a:prstGeom prst="roundRect">
              <a:avLst>
                <a:gd name="adj" fmla="val 50000"/>
              </a:avLst>
            </a:prstGeom>
            <a:solidFill>
              <a:srgbClr val="A0E05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ソフトウェア</a:t>
              </a:r>
            </a:p>
          </p:txBody>
        </p:sp>
        <p:sp>
          <p:nvSpPr>
            <p:cNvPr id="13" name="長方形:角丸 24">
              <a:extLst>
                <a:ext uri="{FF2B5EF4-FFF2-40B4-BE49-F238E27FC236}">
                  <a16:creationId xmlns:a16="http://schemas.microsoft.com/office/drawing/2014/main" id="{B02CF6CC-35C7-4A7C-AC35-4EDB7C461B8B}"/>
                </a:ext>
                <a:ext uri="{C183D7F6-B498-43B3-948B-1728B52AA6E4}">
                  <adec:decorative xmlns:adec="http://schemas.microsoft.com/office/drawing/2017/decorative" val="1"/>
                </a:ext>
              </a:extLst>
            </p:cNvPr>
            <p:cNvSpPr/>
            <p:nvPr/>
          </p:nvSpPr>
          <p:spPr>
            <a:xfrm>
              <a:off x="516686" y="1928549"/>
              <a:ext cx="2651595" cy="486014"/>
            </a:xfrm>
            <a:prstGeom prst="roundRect">
              <a:avLst>
                <a:gd name="adj" fmla="val 50000"/>
              </a:avLst>
            </a:prstGeom>
            <a:solidFill>
              <a:srgbClr val="009D9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800">
                  <a:solidFill>
                    <a:srgbClr val="004C53"/>
                  </a:solidFill>
                  <a:ea typeface="Meiryo UI" panose="020B0604030504040204" pitchFamily="50" charset="-128"/>
                </a:rPr>
                <a:t>ハードウェア</a:t>
              </a:r>
            </a:p>
          </p:txBody>
        </p:sp>
        <p:sp>
          <p:nvSpPr>
            <p:cNvPr id="14" name="円/楕円 11">
              <a:extLst>
                <a:ext uri="{FF2B5EF4-FFF2-40B4-BE49-F238E27FC236}">
                  <a16:creationId xmlns:a16="http://schemas.microsoft.com/office/drawing/2014/main" id="{0589A2DD-6399-40C1-9EC1-BABC4F37D647}"/>
                </a:ext>
                <a:ext uri="{C183D7F6-B498-43B3-948B-1728B52AA6E4}">
                  <adec:decorative xmlns:adec="http://schemas.microsoft.com/office/drawing/2017/decorative" val="1"/>
                </a:ext>
              </a:extLst>
            </p:cNvPr>
            <p:cNvSpPr/>
            <p:nvPr/>
          </p:nvSpPr>
          <p:spPr>
            <a:xfrm>
              <a:off x="2961379" y="1834629"/>
              <a:ext cx="1636151" cy="1481567"/>
            </a:xfrm>
            <a:prstGeom prst="ellipse">
              <a:avLst/>
            </a:prstGeom>
            <a:noFill/>
            <a:ln w="57150">
              <a:solidFill>
                <a:srgbClr val="004C53">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15" name="グループ化 14">
              <a:extLst>
                <a:ext uri="{FF2B5EF4-FFF2-40B4-BE49-F238E27FC236}">
                  <a16:creationId xmlns:a16="http://schemas.microsoft.com/office/drawing/2014/main" id="{134145E0-2C1F-47D6-8FE0-4806388495A5}"/>
                </a:ext>
              </a:extLst>
            </p:cNvPr>
            <p:cNvGrpSpPr/>
            <p:nvPr/>
          </p:nvGrpSpPr>
          <p:grpSpPr>
            <a:xfrm>
              <a:off x="2863680" y="2803654"/>
              <a:ext cx="680722" cy="616407"/>
              <a:chOff x="5231530" y="2373868"/>
              <a:chExt cx="939800" cy="939800"/>
            </a:xfrm>
          </p:grpSpPr>
          <p:sp>
            <p:nvSpPr>
              <p:cNvPr id="36" name="円/楕円 17">
                <a:extLst>
                  <a:ext uri="{FF2B5EF4-FFF2-40B4-BE49-F238E27FC236}">
                    <a16:creationId xmlns:a16="http://schemas.microsoft.com/office/drawing/2014/main" id="{687C1E75-E5F9-4F9C-A85D-09951167230B}"/>
                  </a:ext>
                  <a:ext uri="{C183D7F6-B498-43B3-948B-1728B52AA6E4}">
                    <adec:decorative xmlns:adec="http://schemas.microsoft.com/office/drawing/2017/decorative" val="1"/>
                  </a:ext>
                </a:extLst>
              </p:cNvPr>
              <p:cNvSpPr/>
              <p:nvPr/>
            </p:nvSpPr>
            <p:spPr>
              <a:xfrm>
                <a:off x="5231530" y="2373868"/>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37" name="グループ 35" descr="人間と歯車のアイコン。 ">
                <a:extLst>
                  <a:ext uri="{FF2B5EF4-FFF2-40B4-BE49-F238E27FC236}">
                    <a16:creationId xmlns:a16="http://schemas.microsoft.com/office/drawing/2014/main" id="{63EA2806-3FF3-4088-9E8B-BEF6A48AD7F6}"/>
                  </a:ext>
                </a:extLst>
              </p:cNvPr>
              <p:cNvGrpSpPr/>
              <p:nvPr/>
            </p:nvGrpSpPr>
            <p:grpSpPr>
              <a:xfrm>
                <a:off x="5532394" y="2673770"/>
                <a:ext cx="338073" cy="339996"/>
                <a:chOff x="6450013" y="5349875"/>
                <a:chExt cx="279399" cy="280988"/>
              </a:xfrm>
              <a:solidFill>
                <a:schemeClr val="bg1"/>
              </a:solidFill>
            </p:grpSpPr>
            <p:sp>
              <p:nvSpPr>
                <p:cNvPr id="38" name="フリーフォーム(F) 3673">
                  <a:extLst>
                    <a:ext uri="{FF2B5EF4-FFF2-40B4-BE49-F238E27FC236}">
                      <a16:creationId xmlns:a16="http://schemas.microsoft.com/office/drawing/2014/main" id="{5EAAA5B2-2A8D-46F5-BB96-D75AD16F8A2B}"/>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39" name="フリーフォーム(F) 3674">
                  <a:extLst>
                    <a:ext uri="{FF2B5EF4-FFF2-40B4-BE49-F238E27FC236}">
                      <a16:creationId xmlns:a16="http://schemas.microsoft.com/office/drawing/2014/main" id="{1C6E4FFD-0957-49B5-BC69-C654FC4672BC}"/>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grpSp>
        </p:grpSp>
        <p:grpSp>
          <p:nvGrpSpPr>
            <p:cNvPr id="16" name="グループ化 15">
              <a:extLst>
                <a:ext uri="{FF2B5EF4-FFF2-40B4-BE49-F238E27FC236}">
                  <a16:creationId xmlns:a16="http://schemas.microsoft.com/office/drawing/2014/main" id="{37F563FE-DDBB-459A-A566-950B02C23C0C}"/>
                </a:ext>
              </a:extLst>
            </p:cNvPr>
            <p:cNvGrpSpPr/>
            <p:nvPr/>
          </p:nvGrpSpPr>
          <p:grpSpPr>
            <a:xfrm>
              <a:off x="2607510" y="1895078"/>
              <a:ext cx="680722" cy="616407"/>
              <a:chOff x="2972670" y="2373868"/>
              <a:chExt cx="939800" cy="939800"/>
            </a:xfrm>
          </p:grpSpPr>
          <p:sp>
            <p:nvSpPr>
              <p:cNvPr id="34" name="円/楕円 12">
                <a:extLst>
                  <a:ext uri="{FF2B5EF4-FFF2-40B4-BE49-F238E27FC236}">
                    <a16:creationId xmlns:a16="http://schemas.microsoft.com/office/drawing/2014/main" id="{F5DFDCA6-5D5F-402B-834F-B0DAD85F536B}"/>
                  </a:ext>
                  <a:ext uri="{C183D7F6-B498-43B3-948B-1728B52AA6E4}">
                    <adec:decorative xmlns:adec="http://schemas.microsoft.com/office/drawing/2017/decorative" val="1"/>
                  </a:ext>
                </a:extLst>
              </p:cNvPr>
              <p:cNvSpPr/>
              <p:nvPr/>
            </p:nvSpPr>
            <p:spPr>
              <a:xfrm>
                <a:off x="2972670" y="2373868"/>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sp>
            <p:nvSpPr>
              <p:cNvPr id="35" name="フリーフォーム(F) 4344" descr="レンチのアイコン。 ">
                <a:extLst>
                  <a:ext uri="{FF2B5EF4-FFF2-40B4-BE49-F238E27FC236}">
                    <a16:creationId xmlns:a16="http://schemas.microsoft.com/office/drawing/2014/main" id="{340A0B8A-AEF6-4F42-ACDC-9C4CE5B33613}"/>
                  </a:ext>
                </a:extLst>
              </p:cNvPr>
              <p:cNvSpPr>
                <a:spLocks/>
              </p:cNvSpPr>
              <p:nvPr/>
            </p:nvSpPr>
            <p:spPr bwMode="auto">
              <a:xfrm>
                <a:off x="3255572" y="2656770"/>
                <a:ext cx="373996" cy="373996"/>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grpSp>
        <p:grpSp>
          <p:nvGrpSpPr>
            <p:cNvPr id="17" name="グループ化 16">
              <a:extLst>
                <a:ext uri="{FF2B5EF4-FFF2-40B4-BE49-F238E27FC236}">
                  <a16:creationId xmlns:a16="http://schemas.microsoft.com/office/drawing/2014/main" id="{C938D386-660B-4755-A45A-B57DE515EA6A}"/>
                </a:ext>
              </a:extLst>
            </p:cNvPr>
            <p:cNvGrpSpPr/>
            <p:nvPr/>
          </p:nvGrpSpPr>
          <p:grpSpPr>
            <a:xfrm>
              <a:off x="3877295" y="2898362"/>
              <a:ext cx="680722" cy="616407"/>
              <a:chOff x="5231530" y="3494008"/>
              <a:chExt cx="939800" cy="939800"/>
            </a:xfrm>
          </p:grpSpPr>
          <p:sp>
            <p:nvSpPr>
              <p:cNvPr id="29" name="円/楕円 22">
                <a:extLst>
                  <a:ext uri="{FF2B5EF4-FFF2-40B4-BE49-F238E27FC236}">
                    <a16:creationId xmlns:a16="http://schemas.microsoft.com/office/drawing/2014/main" id="{C22F60DD-25EF-4777-910F-A0AC266C5A31}"/>
                  </a:ext>
                  <a:ext uri="{C183D7F6-B498-43B3-948B-1728B52AA6E4}">
                    <adec:decorative xmlns:adec="http://schemas.microsoft.com/office/drawing/2017/decorative" val="1"/>
                  </a:ext>
                </a:extLst>
              </p:cNvPr>
              <p:cNvSpPr/>
              <p:nvPr/>
            </p:nvSpPr>
            <p:spPr>
              <a:xfrm>
                <a:off x="5231530" y="3494008"/>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30" name="Google Shape;501;p37">
                <a:extLst>
                  <a:ext uri="{FF2B5EF4-FFF2-40B4-BE49-F238E27FC236}">
                    <a16:creationId xmlns:a16="http://schemas.microsoft.com/office/drawing/2014/main" id="{2C6069CD-9060-4743-A036-362D58246988}"/>
                  </a:ext>
                </a:extLst>
              </p:cNvPr>
              <p:cNvGrpSpPr/>
              <p:nvPr/>
            </p:nvGrpSpPr>
            <p:grpSpPr>
              <a:xfrm>
                <a:off x="5517088" y="3834486"/>
                <a:ext cx="324420" cy="258911"/>
                <a:chOff x="1921474" y="3695200"/>
                <a:chExt cx="438400" cy="349875"/>
              </a:xfrm>
            </p:grpSpPr>
            <p:sp>
              <p:nvSpPr>
                <p:cNvPr id="31" name="Google Shape;502;p37">
                  <a:extLst>
                    <a:ext uri="{FF2B5EF4-FFF2-40B4-BE49-F238E27FC236}">
                      <a16:creationId xmlns:a16="http://schemas.microsoft.com/office/drawing/2014/main" id="{6A8EA76F-E016-4934-B624-DDDA9F7AB34B}"/>
                    </a:ext>
                  </a:extLst>
                </p:cNvPr>
                <p:cNvSpPr/>
                <p:nvPr/>
              </p:nvSpPr>
              <p:spPr>
                <a:xfrm>
                  <a:off x="2246900" y="3992550"/>
                  <a:ext cx="52525" cy="52525"/>
                </a:xfrm>
                <a:custGeom>
                  <a:avLst/>
                  <a:gdLst/>
                  <a:ahLst/>
                  <a:cxnLst/>
                  <a:rect l="l" t="t" r="r" b="b"/>
                  <a:pathLst>
                    <a:path w="2101"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3" y="1783"/>
                      </a:lnTo>
                      <a:lnTo>
                        <a:pt x="1930" y="1637"/>
                      </a:lnTo>
                      <a:lnTo>
                        <a:pt x="2028" y="1441"/>
                      </a:lnTo>
                      <a:lnTo>
                        <a:pt x="2077" y="1246"/>
                      </a:lnTo>
                      <a:lnTo>
                        <a:pt x="2101" y="1051"/>
                      </a:lnTo>
                      <a:lnTo>
                        <a:pt x="2077" y="831"/>
                      </a:lnTo>
                      <a:lnTo>
                        <a:pt x="2028" y="636"/>
                      </a:lnTo>
                      <a:lnTo>
                        <a:pt x="1930" y="440"/>
                      </a:lnTo>
                      <a:lnTo>
                        <a:pt x="1783" y="294"/>
                      </a:lnTo>
                      <a:lnTo>
                        <a:pt x="1637" y="171"/>
                      </a:lnTo>
                      <a:lnTo>
                        <a:pt x="1466" y="74"/>
                      </a:lnTo>
                      <a:lnTo>
                        <a:pt x="1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03;p37">
                  <a:extLst>
                    <a:ext uri="{FF2B5EF4-FFF2-40B4-BE49-F238E27FC236}">
                      <a16:creationId xmlns:a16="http://schemas.microsoft.com/office/drawing/2014/main" id="{6F84C2F2-8549-4FAF-9674-DE70895DC12E}"/>
                    </a:ext>
                  </a:extLst>
                </p:cNvPr>
                <p:cNvSpPr/>
                <p:nvPr/>
              </p:nvSpPr>
              <p:spPr>
                <a:xfrm>
                  <a:off x="2033800" y="3992550"/>
                  <a:ext cx="52550" cy="52525"/>
                </a:xfrm>
                <a:custGeom>
                  <a:avLst/>
                  <a:gdLst/>
                  <a:ahLst/>
                  <a:cxnLst/>
                  <a:rect l="l" t="t" r="r" b="b"/>
                  <a:pathLst>
                    <a:path w="2102" h="2101" extrusionOk="0">
                      <a:moveTo>
                        <a:pt x="831" y="1"/>
                      </a:moveTo>
                      <a:lnTo>
                        <a:pt x="636" y="74"/>
                      </a:lnTo>
                      <a:lnTo>
                        <a:pt x="465" y="171"/>
                      </a:lnTo>
                      <a:lnTo>
                        <a:pt x="318" y="294"/>
                      </a:lnTo>
                      <a:lnTo>
                        <a:pt x="172" y="440"/>
                      </a:lnTo>
                      <a:lnTo>
                        <a:pt x="74" y="636"/>
                      </a:lnTo>
                      <a:lnTo>
                        <a:pt x="25" y="831"/>
                      </a:lnTo>
                      <a:lnTo>
                        <a:pt x="1" y="1051"/>
                      </a:lnTo>
                      <a:lnTo>
                        <a:pt x="25" y="1246"/>
                      </a:lnTo>
                      <a:lnTo>
                        <a:pt x="74" y="1441"/>
                      </a:lnTo>
                      <a:lnTo>
                        <a:pt x="172" y="1637"/>
                      </a:lnTo>
                      <a:lnTo>
                        <a:pt x="318" y="1783"/>
                      </a:lnTo>
                      <a:lnTo>
                        <a:pt x="465" y="1906"/>
                      </a:lnTo>
                      <a:lnTo>
                        <a:pt x="636" y="2003"/>
                      </a:lnTo>
                      <a:lnTo>
                        <a:pt x="831" y="2076"/>
                      </a:lnTo>
                      <a:lnTo>
                        <a:pt x="1051" y="2101"/>
                      </a:lnTo>
                      <a:lnTo>
                        <a:pt x="1271" y="2076"/>
                      </a:lnTo>
                      <a:lnTo>
                        <a:pt x="1466" y="2003"/>
                      </a:lnTo>
                      <a:lnTo>
                        <a:pt x="1637" y="1906"/>
                      </a:lnTo>
                      <a:lnTo>
                        <a:pt x="1784" y="1783"/>
                      </a:lnTo>
                      <a:lnTo>
                        <a:pt x="1930" y="1637"/>
                      </a:lnTo>
                      <a:lnTo>
                        <a:pt x="2028" y="1441"/>
                      </a:lnTo>
                      <a:lnTo>
                        <a:pt x="2077" y="1246"/>
                      </a:lnTo>
                      <a:lnTo>
                        <a:pt x="2101" y="1051"/>
                      </a:lnTo>
                      <a:lnTo>
                        <a:pt x="2077" y="831"/>
                      </a:lnTo>
                      <a:lnTo>
                        <a:pt x="2028" y="636"/>
                      </a:lnTo>
                      <a:lnTo>
                        <a:pt x="1930" y="440"/>
                      </a:lnTo>
                      <a:lnTo>
                        <a:pt x="1784" y="294"/>
                      </a:lnTo>
                      <a:lnTo>
                        <a:pt x="1637" y="171"/>
                      </a:lnTo>
                      <a:lnTo>
                        <a:pt x="1466" y="74"/>
                      </a:lnTo>
                      <a:lnTo>
                        <a:pt x="1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04;p37">
                  <a:extLst>
                    <a:ext uri="{FF2B5EF4-FFF2-40B4-BE49-F238E27FC236}">
                      <a16:creationId xmlns:a16="http://schemas.microsoft.com/office/drawing/2014/main" id="{8BFF5E14-47A7-447D-A7E2-3324BFE6A668}"/>
                    </a:ext>
                  </a:extLst>
                </p:cNvPr>
                <p:cNvSpPr/>
                <p:nvPr/>
              </p:nvSpPr>
              <p:spPr>
                <a:xfrm>
                  <a:off x="1921474" y="3695200"/>
                  <a:ext cx="438400" cy="297975"/>
                </a:xfrm>
                <a:custGeom>
                  <a:avLst/>
                  <a:gdLst/>
                  <a:ahLst/>
                  <a:cxnLst/>
                  <a:rect l="l" t="t" r="r" b="b"/>
                  <a:pathLst>
                    <a:path w="17536" h="11919" extrusionOk="0">
                      <a:moveTo>
                        <a:pt x="15729" y="3371"/>
                      </a:moveTo>
                      <a:lnTo>
                        <a:pt x="15826" y="3395"/>
                      </a:lnTo>
                      <a:lnTo>
                        <a:pt x="15899" y="3444"/>
                      </a:lnTo>
                      <a:lnTo>
                        <a:pt x="15948" y="3517"/>
                      </a:lnTo>
                      <a:lnTo>
                        <a:pt x="15973" y="3615"/>
                      </a:lnTo>
                      <a:lnTo>
                        <a:pt x="15948" y="3713"/>
                      </a:lnTo>
                      <a:lnTo>
                        <a:pt x="13994" y="8060"/>
                      </a:lnTo>
                      <a:lnTo>
                        <a:pt x="13946" y="8133"/>
                      </a:lnTo>
                      <a:lnTo>
                        <a:pt x="13897" y="8158"/>
                      </a:lnTo>
                      <a:lnTo>
                        <a:pt x="13848" y="8207"/>
                      </a:lnTo>
                      <a:lnTo>
                        <a:pt x="13775" y="8207"/>
                      </a:lnTo>
                      <a:lnTo>
                        <a:pt x="13677" y="8182"/>
                      </a:lnTo>
                      <a:lnTo>
                        <a:pt x="13604" y="8133"/>
                      </a:lnTo>
                      <a:lnTo>
                        <a:pt x="13555" y="8036"/>
                      </a:lnTo>
                      <a:lnTo>
                        <a:pt x="13530" y="7962"/>
                      </a:lnTo>
                      <a:lnTo>
                        <a:pt x="13555" y="7865"/>
                      </a:lnTo>
                      <a:lnTo>
                        <a:pt x="15509" y="3517"/>
                      </a:lnTo>
                      <a:lnTo>
                        <a:pt x="15558" y="3420"/>
                      </a:lnTo>
                      <a:lnTo>
                        <a:pt x="15631" y="3371"/>
                      </a:lnTo>
                      <a:close/>
                      <a:moveTo>
                        <a:pt x="13628" y="3273"/>
                      </a:moveTo>
                      <a:lnTo>
                        <a:pt x="13726" y="3298"/>
                      </a:lnTo>
                      <a:lnTo>
                        <a:pt x="13824" y="3322"/>
                      </a:lnTo>
                      <a:lnTo>
                        <a:pt x="13872" y="3395"/>
                      </a:lnTo>
                      <a:lnTo>
                        <a:pt x="13897" y="3493"/>
                      </a:lnTo>
                      <a:lnTo>
                        <a:pt x="13897" y="3591"/>
                      </a:lnTo>
                      <a:lnTo>
                        <a:pt x="12602" y="8158"/>
                      </a:lnTo>
                      <a:lnTo>
                        <a:pt x="12578" y="8231"/>
                      </a:lnTo>
                      <a:lnTo>
                        <a:pt x="12505" y="8304"/>
                      </a:lnTo>
                      <a:lnTo>
                        <a:pt x="12456" y="8329"/>
                      </a:lnTo>
                      <a:lnTo>
                        <a:pt x="12358" y="8353"/>
                      </a:lnTo>
                      <a:lnTo>
                        <a:pt x="12309" y="8329"/>
                      </a:lnTo>
                      <a:lnTo>
                        <a:pt x="12212" y="8304"/>
                      </a:lnTo>
                      <a:lnTo>
                        <a:pt x="12163" y="8231"/>
                      </a:lnTo>
                      <a:lnTo>
                        <a:pt x="12138" y="8133"/>
                      </a:lnTo>
                      <a:lnTo>
                        <a:pt x="12138" y="8036"/>
                      </a:lnTo>
                      <a:lnTo>
                        <a:pt x="13433" y="3469"/>
                      </a:lnTo>
                      <a:lnTo>
                        <a:pt x="13482" y="3371"/>
                      </a:lnTo>
                      <a:lnTo>
                        <a:pt x="13530" y="3298"/>
                      </a:lnTo>
                      <a:lnTo>
                        <a:pt x="13628" y="3273"/>
                      </a:lnTo>
                      <a:close/>
                      <a:moveTo>
                        <a:pt x="11625" y="3200"/>
                      </a:moveTo>
                      <a:lnTo>
                        <a:pt x="11723" y="3224"/>
                      </a:lnTo>
                      <a:lnTo>
                        <a:pt x="11796" y="3298"/>
                      </a:lnTo>
                      <a:lnTo>
                        <a:pt x="11821" y="3371"/>
                      </a:lnTo>
                      <a:lnTo>
                        <a:pt x="11845" y="3469"/>
                      </a:lnTo>
                      <a:lnTo>
                        <a:pt x="11210" y="8280"/>
                      </a:lnTo>
                      <a:lnTo>
                        <a:pt x="11186" y="8353"/>
                      </a:lnTo>
                      <a:lnTo>
                        <a:pt x="11137" y="8426"/>
                      </a:lnTo>
                      <a:lnTo>
                        <a:pt x="11064" y="8475"/>
                      </a:lnTo>
                      <a:lnTo>
                        <a:pt x="10966" y="8500"/>
                      </a:lnTo>
                      <a:lnTo>
                        <a:pt x="10942" y="8500"/>
                      </a:lnTo>
                      <a:lnTo>
                        <a:pt x="10844" y="8451"/>
                      </a:lnTo>
                      <a:lnTo>
                        <a:pt x="10771" y="8402"/>
                      </a:lnTo>
                      <a:lnTo>
                        <a:pt x="10722" y="8304"/>
                      </a:lnTo>
                      <a:lnTo>
                        <a:pt x="10722" y="8207"/>
                      </a:lnTo>
                      <a:lnTo>
                        <a:pt x="11357" y="3420"/>
                      </a:lnTo>
                      <a:lnTo>
                        <a:pt x="11381" y="3322"/>
                      </a:lnTo>
                      <a:lnTo>
                        <a:pt x="11454" y="3249"/>
                      </a:lnTo>
                      <a:lnTo>
                        <a:pt x="11528" y="3200"/>
                      </a:lnTo>
                      <a:close/>
                      <a:moveTo>
                        <a:pt x="9525" y="3102"/>
                      </a:moveTo>
                      <a:lnTo>
                        <a:pt x="9623" y="3127"/>
                      </a:lnTo>
                      <a:lnTo>
                        <a:pt x="9696" y="3175"/>
                      </a:lnTo>
                      <a:lnTo>
                        <a:pt x="9745" y="3249"/>
                      </a:lnTo>
                      <a:lnTo>
                        <a:pt x="9769" y="3346"/>
                      </a:lnTo>
                      <a:lnTo>
                        <a:pt x="9818" y="8378"/>
                      </a:lnTo>
                      <a:lnTo>
                        <a:pt x="9794" y="8475"/>
                      </a:lnTo>
                      <a:lnTo>
                        <a:pt x="9745" y="8573"/>
                      </a:lnTo>
                      <a:lnTo>
                        <a:pt x="9672" y="8622"/>
                      </a:lnTo>
                      <a:lnTo>
                        <a:pt x="9574" y="8646"/>
                      </a:lnTo>
                      <a:lnTo>
                        <a:pt x="9476" y="8622"/>
                      </a:lnTo>
                      <a:lnTo>
                        <a:pt x="9403" y="8573"/>
                      </a:lnTo>
                      <a:lnTo>
                        <a:pt x="9354" y="8475"/>
                      </a:lnTo>
                      <a:lnTo>
                        <a:pt x="9330" y="8402"/>
                      </a:lnTo>
                      <a:lnTo>
                        <a:pt x="9281" y="3346"/>
                      </a:lnTo>
                      <a:lnTo>
                        <a:pt x="9305" y="3273"/>
                      </a:lnTo>
                      <a:lnTo>
                        <a:pt x="9354" y="3175"/>
                      </a:lnTo>
                      <a:lnTo>
                        <a:pt x="9427" y="3127"/>
                      </a:lnTo>
                      <a:lnTo>
                        <a:pt x="9525" y="3102"/>
                      </a:lnTo>
                      <a:close/>
                      <a:moveTo>
                        <a:pt x="7522" y="3029"/>
                      </a:moveTo>
                      <a:lnTo>
                        <a:pt x="7620" y="3078"/>
                      </a:lnTo>
                      <a:lnTo>
                        <a:pt x="7669" y="3151"/>
                      </a:lnTo>
                      <a:lnTo>
                        <a:pt x="7693" y="3249"/>
                      </a:lnTo>
                      <a:lnTo>
                        <a:pt x="8402" y="8500"/>
                      </a:lnTo>
                      <a:lnTo>
                        <a:pt x="8402" y="8597"/>
                      </a:lnTo>
                      <a:lnTo>
                        <a:pt x="8353" y="8671"/>
                      </a:lnTo>
                      <a:lnTo>
                        <a:pt x="8279" y="8744"/>
                      </a:lnTo>
                      <a:lnTo>
                        <a:pt x="8206" y="8768"/>
                      </a:lnTo>
                      <a:lnTo>
                        <a:pt x="8084" y="8768"/>
                      </a:lnTo>
                      <a:lnTo>
                        <a:pt x="8011" y="8720"/>
                      </a:lnTo>
                      <a:lnTo>
                        <a:pt x="7962" y="8646"/>
                      </a:lnTo>
                      <a:lnTo>
                        <a:pt x="7913" y="8573"/>
                      </a:lnTo>
                      <a:lnTo>
                        <a:pt x="7229" y="3298"/>
                      </a:lnTo>
                      <a:lnTo>
                        <a:pt x="7229" y="3200"/>
                      </a:lnTo>
                      <a:lnTo>
                        <a:pt x="7278" y="3127"/>
                      </a:lnTo>
                      <a:lnTo>
                        <a:pt x="7327" y="3053"/>
                      </a:lnTo>
                      <a:lnTo>
                        <a:pt x="7425" y="3029"/>
                      </a:lnTo>
                      <a:close/>
                      <a:moveTo>
                        <a:pt x="5446" y="2956"/>
                      </a:moveTo>
                      <a:lnTo>
                        <a:pt x="5520" y="2980"/>
                      </a:lnTo>
                      <a:lnTo>
                        <a:pt x="5593" y="3053"/>
                      </a:lnTo>
                      <a:lnTo>
                        <a:pt x="5642" y="3127"/>
                      </a:lnTo>
                      <a:lnTo>
                        <a:pt x="7009" y="8622"/>
                      </a:lnTo>
                      <a:lnTo>
                        <a:pt x="7009" y="8720"/>
                      </a:lnTo>
                      <a:lnTo>
                        <a:pt x="6985" y="8793"/>
                      </a:lnTo>
                      <a:lnTo>
                        <a:pt x="6912" y="8866"/>
                      </a:lnTo>
                      <a:lnTo>
                        <a:pt x="6814" y="8915"/>
                      </a:lnTo>
                      <a:lnTo>
                        <a:pt x="6692" y="8915"/>
                      </a:lnTo>
                      <a:lnTo>
                        <a:pt x="6619" y="8866"/>
                      </a:lnTo>
                      <a:lnTo>
                        <a:pt x="6570" y="8817"/>
                      </a:lnTo>
                      <a:lnTo>
                        <a:pt x="6521" y="8744"/>
                      </a:lnTo>
                      <a:lnTo>
                        <a:pt x="5153" y="3249"/>
                      </a:lnTo>
                      <a:lnTo>
                        <a:pt x="5153" y="3151"/>
                      </a:lnTo>
                      <a:lnTo>
                        <a:pt x="5178" y="3053"/>
                      </a:lnTo>
                      <a:lnTo>
                        <a:pt x="5251" y="3005"/>
                      </a:lnTo>
                      <a:lnTo>
                        <a:pt x="5349" y="2956"/>
                      </a:lnTo>
                      <a:close/>
                      <a:moveTo>
                        <a:pt x="391" y="0"/>
                      </a:moveTo>
                      <a:lnTo>
                        <a:pt x="293" y="25"/>
                      </a:lnTo>
                      <a:lnTo>
                        <a:pt x="220" y="74"/>
                      </a:lnTo>
                      <a:lnTo>
                        <a:pt x="147" y="123"/>
                      </a:lnTo>
                      <a:lnTo>
                        <a:pt x="73" y="196"/>
                      </a:lnTo>
                      <a:lnTo>
                        <a:pt x="25" y="294"/>
                      </a:lnTo>
                      <a:lnTo>
                        <a:pt x="0" y="367"/>
                      </a:lnTo>
                      <a:lnTo>
                        <a:pt x="0" y="489"/>
                      </a:lnTo>
                      <a:lnTo>
                        <a:pt x="0" y="587"/>
                      </a:lnTo>
                      <a:lnTo>
                        <a:pt x="25" y="660"/>
                      </a:lnTo>
                      <a:lnTo>
                        <a:pt x="73" y="758"/>
                      </a:lnTo>
                      <a:lnTo>
                        <a:pt x="147" y="831"/>
                      </a:lnTo>
                      <a:lnTo>
                        <a:pt x="220" y="880"/>
                      </a:lnTo>
                      <a:lnTo>
                        <a:pt x="293" y="929"/>
                      </a:lnTo>
                      <a:lnTo>
                        <a:pt x="391" y="953"/>
                      </a:lnTo>
                      <a:lnTo>
                        <a:pt x="489" y="977"/>
                      </a:lnTo>
                      <a:lnTo>
                        <a:pt x="3346" y="977"/>
                      </a:lnTo>
                      <a:lnTo>
                        <a:pt x="5300" y="9281"/>
                      </a:lnTo>
                      <a:lnTo>
                        <a:pt x="4518" y="11235"/>
                      </a:lnTo>
                      <a:lnTo>
                        <a:pt x="4494" y="11357"/>
                      </a:lnTo>
                      <a:lnTo>
                        <a:pt x="4494" y="11479"/>
                      </a:lnTo>
                      <a:lnTo>
                        <a:pt x="4518" y="11577"/>
                      </a:lnTo>
                      <a:lnTo>
                        <a:pt x="4567" y="11699"/>
                      </a:lnTo>
                      <a:lnTo>
                        <a:pt x="4592" y="11724"/>
                      </a:lnTo>
                      <a:lnTo>
                        <a:pt x="4811" y="11577"/>
                      </a:lnTo>
                      <a:lnTo>
                        <a:pt x="5031" y="11479"/>
                      </a:lnTo>
                      <a:lnTo>
                        <a:pt x="5275" y="11406"/>
                      </a:lnTo>
                      <a:lnTo>
                        <a:pt x="5715" y="11406"/>
                      </a:lnTo>
                      <a:lnTo>
                        <a:pt x="5886" y="11430"/>
                      </a:lnTo>
                      <a:lnTo>
                        <a:pt x="6033" y="11479"/>
                      </a:lnTo>
                      <a:lnTo>
                        <a:pt x="6179" y="11528"/>
                      </a:lnTo>
                      <a:lnTo>
                        <a:pt x="6326" y="11601"/>
                      </a:lnTo>
                      <a:lnTo>
                        <a:pt x="6448" y="11699"/>
                      </a:lnTo>
                      <a:lnTo>
                        <a:pt x="6570" y="11797"/>
                      </a:lnTo>
                      <a:lnTo>
                        <a:pt x="6692" y="11919"/>
                      </a:lnTo>
                      <a:lnTo>
                        <a:pt x="12920" y="11919"/>
                      </a:lnTo>
                      <a:lnTo>
                        <a:pt x="13042" y="11797"/>
                      </a:lnTo>
                      <a:lnTo>
                        <a:pt x="13164" y="11699"/>
                      </a:lnTo>
                      <a:lnTo>
                        <a:pt x="13286" y="11601"/>
                      </a:lnTo>
                      <a:lnTo>
                        <a:pt x="13433" y="11528"/>
                      </a:lnTo>
                      <a:lnTo>
                        <a:pt x="13579" y="11479"/>
                      </a:lnTo>
                      <a:lnTo>
                        <a:pt x="13726" y="11430"/>
                      </a:lnTo>
                      <a:lnTo>
                        <a:pt x="13897" y="11406"/>
                      </a:lnTo>
                      <a:lnTo>
                        <a:pt x="14312" y="11406"/>
                      </a:lnTo>
                      <a:lnTo>
                        <a:pt x="14556" y="11479"/>
                      </a:lnTo>
                      <a:lnTo>
                        <a:pt x="14776" y="11553"/>
                      </a:lnTo>
                      <a:lnTo>
                        <a:pt x="14971" y="11699"/>
                      </a:lnTo>
                      <a:lnTo>
                        <a:pt x="15020" y="11553"/>
                      </a:lnTo>
                      <a:lnTo>
                        <a:pt x="15045" y="11430"/>
                      </a:lnTo>
                      <a:lnTo>
                        <a:pt x="15045" y="11308"/>
                      </a:lnTo>
                      <a:lnTo>
                        <a:pt x="15020" y="11235"/>
                      </a:lnTo>
                      <a:lnTo>
                        <a:pt x="14971" y="11137"/>
                      </a:lnTo>
                      <a:lnTo>
                        <a:pt x="14898" y="11064"/>
                      </a:lnTo>
                      <a:lnTo>
                        <a:pt x="14825" y="11015"/>
                      </a:lnTo>
                      <a:lnTo>
                        <a:pt x="14752" y="10966"/>
                      </a:lnTo>
                      <a:lnTo>
                        <a:pt x="14654" y="10942"/>
                      </a:lnTo>
                      <a:lnTo>
                        <a:pt x="5691" y="10942"/>
                      </a:lnTo>
                      <a:lnTo>
                        <a:pt x="6106" y="9916"/>
                      </a:lnTo>
                      <a:lnTo>
                        <a:pt x="6252" y="9941"/>
                      </a:lnTo>
                      <a:lnTo>
                        <a:pt x="6423" y="9941"/>
                      </a:lnTo>
                      <a:lnTo>
                        <a:pt x="13848" y="9257"/>
                      </a:lnTo>
                      <a:lnTo>
                        <a:pt x="14019" y="9232"/>
                      </a:lnTo>
                      <a:lnTo>
                        <a:pt x="14190" y="9159"/>
                      </a:lnTo>
                      <a:lnTo>
                        <a:pt x="14336" y="9086"/>
                      </a:lnTo>
                      <a:lnTo>
                        <a:pt x="14507" y="8988"/>
                      </a:lnTo>
                      <a:lnTo>
                        <a:pt x="14654" y="8890"/>
                      </a:lnTo>
                      <a:lnTo>
                        <a:pt x="14776" y="8768"/>
                      </a:lnTo>
                      <a:lnTo>
                        <a:pt x="14874" y="8622"/>
                      </a:lnTo>
                      <a:lnTo>
                        <a:pt x="14971" y="8475"/>
                      </a:lnTo>
                      <a:lnTo>
                        <a:pt x="17463" y="3151"/>
                      </a:lnTo>
                      <a:lnTo>
                        <a:pt x="17511" y="3005"/>
                      </a:lnTo>
                      <a:lnTo>
                        <a:pt x="17536" y="2882"/>
                      </a:lnTo>
                      <a:lnTo>
                        <a:pt x="17511" y="2760"/>
                      </a:lnTo>
                      <a:lnTo>
                        <a:pt x="17487" y="2638"/>
                      </a:lnTo>
                      <a:lnTo>
                        <a:pt x="17414" y="2565"/>
                      </a:lnTo>
                      <a:lnTo>
                        <a:pt x="17292" y="2492"/>
                      </a:lnTo>
                      <a:lnTo>
                        <a:pt x="17169" y="2443"/>
                      </a:lnTo>
                      <a:lnTo>
                        <a:pt x="17023" y="2418"/>
                      </a:lnTo>
                      <a:lnTo>
                        <a:pt x="4592" y="2003"/>
                      </a:lnTo>
                      <a:lnTo>
                        <a:pt x="4225" y="367"/>
                      </a:lnTo>
                      <a:lnTo>
                        <a:pt x="4152" y="220"/>
                      </a:lnTo>
                      <a:lnTo>
                        <a:pt x="4054" y="98"/>
                      </a:lnTo>
                      <a:lnTo>
                        <a:pt x="3908" y="25"/>
                      </a:lnTo>
                      <a:lnTo>
                        <a:pt x="3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8" name="グループ化 17">
              <a:extLst>
                <a:ext uri="{FF2B5EF4-FFF2-40B4-BE49-F238E27FC236}">
                  <a16:creationId xmlns:a16="http://schemas.microsoft.com/office/drawing/2014/main" id="{4537F243-25F5-434E-971F-74198966E3F8}"/>
                </a:ext>
              </a:extLst>
            </p:cNvPr>
            <p:cNvGrpSpPr/>
            <p:nvPr/>
          </p:nvGrpSpPr>
          <p:grpSpPr>
            <a:xfrm>
              <a:off x="4356946" y="2231635"/>
              <a:ext cx="680722" cy="616407"/>
              <a:chOff x="2972670" y="3539728"/>
              <a:chExt cx="939800" cy="939800"/>
            </a:xfrm>
          </p:grpSpPr>
          <p:sp>
            <p:nvSpPr>
              <p:cNvPr id="27" name="円/楕円 29">
                <a:extLst>
                  <a:ext uri="{FF2B5EF4-FFF2-40B4-BE49-F238E27FC236}">
                    <a16:creationId xmlns:a16="http://schemas.microsoft.com/office/drawing/2014/main" id="{8FF6C331-C9F4-4CCA-839D-A6349BF162A4}"/>
                  </a:ext>
                  <a:ext uri="{C183D7F6-B498-43B3-948B-1728B52AA6E4}">
                    <adec:decorative xmlns:adec="http://schemas.microsoft.com/office/drawing/2017/decorative" val="1"/>
                  </a:ext>
                </a:extLst>
              </p:cNvPr>
              <p:cNvSpPr/>
              <p:nvPr/>
            </p:nvSpPr>
            <p:spPr>
              <a:xfrm>
                <a:off x="2972670" y="3539728"/>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sp>
            <p:nvSpPr>
              <p:cNvPr id="28" name="Google Shape;536;p37">
                <a:extLst>
                  <a:ext uri="{FF2B5EF4-FFF2-40B4-BE49-F238E27FC236}">
                    <a16:creationId xmlns:a16="http://schemas.microsoft.com/office/drawing/2014/main" id="{9E00B091-A728-4A8F-AB59-F50467806091}"/>
                  </a:ext>
                </a:extLst>
              </p:cNvPr>
              <p:cNvSpPr/>
              <p:nvPr/>
            </p:nvSpPr>
            <p:spPr>
              <a:xfrm>
                <a:off x="3264988" y="3909312"/>
                <a:ext cx="355163" cy="20063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9" name="グループ化 18">
              <a:extLst>
                <a:ext uri="{FF2B5EF4-FFF2-40B4-BE49-F238E27FC236}">
                  <a16:creationId xmlns:a16="http://schemas.microsoft.com/office/drawing/2014/main" id="{97685248-8F50-4B1E-84C0-01CC86229086}"/>
                </a:ext>
              </a:extLst>
            </p:cNvPr>
            <p:cNvGrpSpPr/>
            <p:nvPr/>
          </p:nvGrpSpPr>
          <p:grpSpPr>
            <a:xfrm>
              <a:off x="3704736" y="1578966"/>
              <a:ext cx="680722" cy="616407"/>
              <a:chOff x="4495315" y="1894940"/>
              <a:chExt cx="939800" cy="939800"/>
            </a:xfrm>
          </p:grpSpPr>
          <p:sp>
            <p:nvSpPr>
              <p:cNvPr id="20" name="円/楕円 41">
                <a:extLst>
                  <a:ext uri="{FF2B5EF4-FFF2-40B4-BE49-F238E27FC236}">
                    <a16:creationId xmlns:a16="http://schemas.microsoft.com/office/drawing/2014/main" id="{09AF748E-1B72-4C58-ABE2-E98FC1472CF0}"/>
                  </a:ext>
                  <a:ext uri="{C183D7F6-B498-43B3-948B-1728B52AA6E4}">
                    <adec:decorative xmlns:adec="http://schemas.microsoft.com/office/drawing/2017/decorative" val="1"/>
                  </a:ext>
                </a:extLst>
              </p:cNvPr>
              <p:cNvSpPr/>
              <p:nvPr/>
            </p:nvSpPr>
            <p:spPr>
              <a:xfrm>
                <a:off x="4495315" y="1894940"/>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a:ea typeface="Meiryo UI" panose="020B0604030504040204" pitchFamily="50" charset="-128"/>
                </a:endParaRPr>
              </a:p>
            </p:txBody>
          </p:sp>
          <p:grpSp>
            <p:nvGrpSpPr>
              <p:cNvPr id="21" name="グループ 72" descr="コンピューター モニターのアイコン。 ">
                <a:extLst>
                  <a:ext uri="{FF2B5EF4-FFF2-40B4-BE49-F238E27FC236}">
                    <a16:creationId xmlns:a16="http://schemas.microsoft.com/office/drawing/2014/main" id="{F167985B-9B85-449B-8824-4681B066D655}"/>
                  </a:ext>
                </a:extLst>
              </p:cNvPr>
              <p:cNvGrpSpPr/>
              <p:nvPr/>
            </p:nvGrpSpPr>
            <p:grpSpPr>
              <a:xfrm>
                <a:off x="4747754" y="2136903"/>
                <a:ext cx="434907" cy="434903"/>
                <a:chOff x="879475" y="5100643"/>
                <a:chExt cx="287338" cy="287332"/>
              </a:xfrm>
              <a:solidFill>
                <a:schemeClr val="bg1"/>
              </a:solidFill>
            </p:grpSpPr>
            <p:sp>
              <p:nvSpPr>
                <p:cNvPr id="22" name="フリーフォーム(F) 1636">
                  <a:extLst>
                    <a:ext uri="{FF2B5EF4-FFF2-40B4-BE49-F238E27FC236}">
                      <a16:creationId xmlns:a16="http://schemas.microsoft.com/office/drawing/2014/main" id="{914272D7-EDD1-46F8-8CBF-5123745D871D}"/>
                    </a:ext>
                  </a:extLst>
                </p:cNvPr>
                <p:cNvSpPr>
                  <a:spLocks/>
                </p:cNvSpPr>
                <p:nvPr/>
              </p:nvSpPr>
              <p:spPr bwMode="auto">
                <a:xfrm>
                  <a:off x="908050" y="5233988"/>
                  <a:ext cx="38100" cy="9525"/>
                </a:xfrm>
                <a:custGeom>
                  <a:avLst/>
                  <a:gdLst>
                    <a:gd name="T0" fmla="*/ 105 w 121"/>
                    <a:gd name="T1" fmla="*/ 0 h 30"/>
                    <a:gd name="T2" fmla="*/ 15 w 121"/>
                    <a:gd name="T3" fmla="*/ 0 h 30"/>
                    <a:gd name="T4" fmla="*/ 13 w 121"/>
                    <a:gd name="T5" fmla="*/ 0 h 30"/>
                    <a:gd name="T6" fmla="*/ 9 w 121"/>
                    <a:gd name="T7" fmla="*/ 1 h 30"/>
                    <a:gd name="T8" fmla="*/ 7 w 121"/>
                    <a:gd name="T9" fmla="*/ 2 h 30"/>
                    <a:gd name="T10" fmla="*/ 5 w 121"/>
                    <a:gd name="T11" fmla="*/ 4 h 30"/>
                    <a:gd name="T12" fmla="*/ 3 w 121"/>
                    <a:gd name="T13" fmla="*/ 6 h 30"/>
                    <a:gd name="T14" fmla="*/ 2 w 121"/>
                    <a:gd name="T15" fmla="*/ 9 h 30"/>
                    <a:gd name="T16" fmla="*/ 0 w 121"/>
                    <a:gd name="T17" fmla="*/ 12 h 30"/>
                    <a:gd name="T18" fmla="*/ 0 w 121"/>
                    <a:gd name="T19" fmla="*/ 14 h 30"/>
                    <a:gd name="T20" fmla="*/ 0 w 121"/>
                    <a:gd name="T21" fmla="*/ 17 h 30"/>
                    <a:gd name="T22" fmla="*/ 2 w 121"/>
                    <a:gd name="T23" fmla="*/ 21 h 30"/>
                    <a:gd name="T24" fmla="*/ 3 w 121"/>
                    <a:gd name="T25" fmla="*/ 23 h 30"/>
                    <a:gd name="T26" fmla="*/ 5 w 121"/>
                    <a:gd name="T27" fmla="*/ 25 h 30"/>
                    <a:gd name="T28" fmla="*/ 7 w 121"/>
                    <a:gd name="T29" fmla="*/ 27 h 30"/>
                    <a:gd name="T30" fmla="*/ 9 w 121"/>
                    <a:gd name="T31" fmla="*/ 29 h 30"/>
                    <a:gd name="T32" fmla="*/ 13 w 121"/>
                    <a:gd name="T33" fmla="*/ 30 h 30"/>
                    <a:gd name="T34" fmla="*/ 15 w 121"/>
                    <a:gd name="T35" fmla="*/ 30 h 30"/>
                    <a:gd name="T36" fmla="*/ 105 w 121"/>
                    <a:gd name="T37" fmla="*/ 30 h 30"/>
                    <a:gd name="T38" fmla="*/ 109 w 121"/>
                    <a:gd name="T39" fmla="*/ 30 h 30"/>
                    <a:gd name="T40" fmla="*/ 111 w 121"/>
                    <a:gd name="T41" fmla="*/ 29 h 30"/>
                    <a:gd name="T42" fmla="*/ 114 w 121"/>
                    <a:gd name="T43" fmla="*/ 27 h 30"/>
                    <a:gd name="T44" fmla="*/ 117 w 121"/>
                    <a:gd name="T45" fmla="*/ 25 h 30"/>
                    <a:gd name="T46" fmla="*/ 118 w 121"/>
                    <a:gd name="T47" fmla="*/ 23 h 30"/>
                    <a:gd name="T48" fmla="*/ 120 w 121"/>
                    <a:gd name="T49" fmla="*/ 21 h 30"/>
                    <a:gd name="T50" fmla="*/ 121 w 121"/>
                    <a:gd name="T51" fmla="*/ 17 h 30"/>
                    <a:gd name="T52" fmla="*/ 121 w 121"/>
                    <a:gd name="T53" fmla="*/ 14 h 30"/>
                    <a:gd name="T54" fmla="*/ 121 w 121"/>
                    <a:gd name="T55" fmla="*/ 12 h 30"/>
                    <a:gd name="T56" fmla="*/ 120 w 121"/>
                    <a:gd name="T57" fmla="*/ 9 h 30"/>
                    <a:gd name="T58" fmla="*/ 118 w 121"/>
                    <a:gd name="T59" fmla="*/ 6 h 30"/>
                    <a:gd name="T60" fmla="*/ 117 w 121"/>
                    <a:gd name="T61" fmla="*/ 4 h 30"/>
                    <a:gd name="T62" fmla="*/ 114 w 121"/>
                    <a:gd name="T63" fmla="*/ 2 h 30"/>
                    <a:gd name="T64" fmla="*/ 111 w 121"/>
                    <a:gd name="T65" fmla="*/ 1 h 30"/>
                    <a:gd name="T66" fmla="*/ 109 w 121"/>
                    <a:gd name="T67" fmla="*/ 0 h 30"/>
                    <a:gd name="T68" fmla="*/ 105 w 12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30">
                      <a:moveTo>
                        <a:pt x="105" y="0"/>
                      </a:moveTo>
                      <a:lnTo>
                        <a:pt x="15" y="0"/>
                      </a:lnTo>
                      <a:lnTo>
                        <a:pt x="13" y="0"/>
                      </a:lnTo>
                      <a:lnTo>
                        <a:pt x="9" y="1"/>
                      </a:lnTo>
                      <a:lnTo>
                        <a:pt x="7" y="2"/>
                      </a:lnTo>
                      <a:lnTo>
                        <a:pt x="5" y="4"/>
                      </a:lnTo>
                      <a:lnTo>
                        <a:pt x="3" y="6"/>
                      </a:lnTo>
                      <a:lnTo>
                        <a:pt x="2" y="9"/>
                      </a:lnTo>
                      <a:lnTo>
                        <a:pt x="0" y="12"/>
                      </a:lnTo>
                      <a:lnTo>
                        <a:pt x="0" y="14"/>
                      </a:lnTo>
                      <a:lnTo>
                        <a:pt x="0" y="17"/>
                      </a:lnTo>
                      <a:lnTo>
                        <a:pt x="2" y="21"/>
                      </a:lnTo>
                      <a:lnTo>
                        <a:pt x="3" y="23"/>
                      </a:lnTo>
                      <a:lnTo>
                        <a:pt x="5" y="25"/>
                      </a:lnTo>
                      <a:lnTo>
                        <a:pt x="7" y="27"/>
                      </a:lnTo>
                      <a:lnTo>
                        <a:pt x="9" y="29"/>
                      </a:lnTo>
                      <a:lnTo>
                        <a:pt x="13" y="30"/>
                      </a:lnTo>
                      <a:lnTo>
                        <a:pt x="15" y="30"/>
                      </a:lnTo>
                      <a:lnTo>
                        <a:pt x="105" y="30"/>
                      </a:lnTo>
                      <a:lnTo>
                        <a:pt x="109" y="30"/>
                      </a:lnTo>
                      <a:lnTo>
                        <a:pt x="111" y="29"/>
                      </a:lnTo>
                      <a:lnTo>
                        <a:pt x="114" y="27"/>
                      </a:lnTo>
                      <a:lnTo>
                        <a:pt x="117" y="25"/>
                      </a:lnTo>
                      <a:lnTo>
                        <a:pt x="118" y="23"/>
                      </a:lnTo>
                      <a:lnTo>
                        <a:pt x="120" y="21"/>
                      </a:lnTo>
                      <a:lnTo>
                        <a:pt x="121" y="17"/>
                      </a:lnTo>
                      <a:lnTo>
                        <a:pt x="121" y="14"/>
                      </a:lnTo>
                      <a:lnTo>
                        <a:pt x="121" y="12"/>
                      </a:lnTo>
                      <a:lnTo>
                        <a:pt x="120" y="9"/>
                      </a:lnTo>
                      <a:lnTo>
                        <a:pt x="118" y="6"/>
                      </a:lnTo>
                      <a:lnTo>
                        <a:pt x="117" y="4"/>
                      </a:lnTo>
                      <a:lnTo>
                        <a:pt x="114" y="2"/>
                      </a:lnTo>
                      <a:lnTo>
                        <a:pt x="111" y="1"/>
                      </a:lnTo>
                      <a:lnTo>
                        <a:pt x="109"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3" name="フリーフォーム(F) 1637">
                  <a:extLst>
                    <a:ext uri="{FF2B5EF4-FFF2-40B4-BE49-F238E27FC236}">
                      <a16:creationId xmlns:a16="http://schemas.microsoft.com/office/drawing/2014/main" id="{4CA59315-2379-4306-912E-5705D38B62A9}"/>
                    </a:ext>
                  </a:extLst>
                </p:cNvPr>
                <p:cNvSpPr>
                  <a:spLocks/>
                </p:cNvSpPr>
                <p:nvPr/>
              </p:nvSpPr>
              <p:spPr bwMode="auto">
                <a:xfrm>
                  <a:off x="879475" y="5100643"/>
                  <a:ext cx="153988" cy="85725"/>
                </a:xfrm>
                <a:custGeom>
                  <a:avLst/>
                  <a:gdLst>
                    <a:gd name="T0" fmla="*/ 482 w 482"/>
                    <a:gd name="T1" fmla="*/ 60 h 271"/>
                    <a:gd name="T2" fmla="*/ 482 w 482"/>
                    <a:gd name="T3" fmla="*/ 54 h 271"/>
                    <a:gd name="T4" fmla="*/ 481 w 482"/>
                    <a:gd name="T5" fmla="*/ 48 h 271"/>
                    <a:gd name="T6" fmla="*/ 480 w 482"/>
                    <a:gd name="T7" fmla="*/ 42 h 271"/>
                    <a:gd name="T8" fmla="*/ 478 w 482"/>
                    <a:gd name="T9" fmla="*/ 37 h 271"/>
                    <a:gd name="T10" fmla="*/ 475 w 482"/>
                    <a:gd name="T11" fmla="*/ 31 h 271"/>
                    <a:gd name="T12" fmla="*/ 472 w 482"/>
                    <a:gd name="T13" fmla="*/ 27 h 271"/>
                    <a:gd name="T14" fmla="*/ 469 w 482"/>
                    <a:gd name="T15" fmla="*/ 22 h 271"/>
                    <a:gd name="T16" fmla="*/ 464 w 482"/>
                    <a:gd name="T17" fmla="*/ 18 h 271"/>
                    <a:gd name="T18" fmla="*/ 460 w 482"/>
                    <a:gd name="T19" fmla="*/ 13 h 271"/>
                    <a:gd name="T20" fmla="*/ 455 w 482"/>
                    <a:gd name="T21" fmla="*/ 10 h 271"/>
                    <a:gd name="T22" fmla="*/ 451 w 482"/>
                    <a:gd name="T23" fmla="*/ 7 h 271"/>
                    <a:gd name="T24" fmla="*/ 445 w 482"/>
                    <a:gd name="T25" fmla="*/ 5 h 271"/>
                    <a:gd name="T26" fmla="*/ 440 w 482"/>
                    <a:gd name="T27" fmla="*/ 2 h 271"/>
                    <a:gd name="T28" fmla="*/ 434 w 482"/>
                    <a:gd name="T29" fmla="*/ 1 h 271"/>
                    <a:gd name="T30" fmla="*/ 428 w 482"/>
                    <a:gd name="T31" fmla="*/ 0 h 271"/>
                    <a:gd name="T32" fmla="*/ 422 w 482"/>
                    <a:gd name="T33" fmla="*/ 0 h 271"/>
                    <a:gd name="T34" fmla="*/ 59 w 482"/>
                    <a:gd name="T35" fmla="*/ 0 h 271"/>
                    <a:gd name="T36" fmla="*/ 54 w 482"/>
                    <a:gd name="T37" fmla="*/ 0 h 271"/>
                    <a:gd name="T38" fmla="*/ 47 w 482"/>
                    <a:gd name="T39" fmla="*/ 1 h 271"/>
                    <a:gd name="T40" fmla="*/ 42 w 482"/>
                    <a:gd name="T41" fmla="*/ 2 h 271"/>
                    <a:gd name="T42" fmla="*/ 36 w 482"/>
                    <a:gd name="T43" fmla="*/ 5 h 271"/>
                    <a:gd name="T44" fmla="*/ 31 w 482"/>
                    <a:gd name="T45" fmla="*/ 7 h 271"/>
                    <a:gd name="T46" fmla="*/ 26 w 482"/>
                    <a:gd name="T47" fmla="*/ 10 h 271"/>
                    <a:gd name="T48" fmla="*/ 22 w 482"/>
                    <a:gd name="T49" fmla="*/ 13 h 271"/>
                    <a:gd name="T50" fmla="*/ 17 w 482"/>
                    <a:gd name="T51" fmla="*/ 18 h 271"/>
                    <a:gd name="T52" fmla="*/ 13 w 482"/>
                    <a:gd name="T53" fmla="*/ 22 h 271"/>
                    <a:gd name="T54" fmla="*/ 10 w 482"/>
                    <a:gd name="T55" fmla="*/ 27 h 271"/>
                    <a:gd name="T56" fmla="*/ 6 w 482"/>
                    <a:gd name="T57" fmla="*/ 31 h 271"/>
                    <a:gd name="T58" fmla="*/ 4 w 482"/>
                    <a:gd name="T59" fmla="*/ 37 h 271"/>
                    <a:gd name="T60" fmla="*/ 2 w 482"/>
                    <a:gd name="T61" fmla="*/ 42 h 271"/>
                    <a:gd name="T62" fmla="*/ 1 w 482"/>
                    <a:gd name="T63" fmla="*/ 48 h 271"/>
                    <a:gd name="T64" fmla="*/ 0 w 482"/>
                    <a:gd name="T65" fmla="*/ 54 h 271"/>
                    <a:gd name="T66" fmla="*/ 0 w 482"/>
                    <a:gd name="T67" fmla="*/ 60 h 271"/>
                    <a:gd name="T68" fmla="*/ 0 w 482"/>
                    <a:gd name="T69" fmla="*/ 271 h 271"/>
                    <a:gd name="T70" fmla="*/ 482 w 482"/>
                    <a:gd name="T71" fmla="*/ 271 h 271"/>
                    <a:gd name="T72" fmla="*/ 482 w 482"/>
                    <a:gd name="T73" fmla="*/ 6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2" h="271">
                      <a:moveTo>
                        <a:pt x="482" y="60"/>
                      </a:moveTo>
                      <a:lnTo>
                        <a:pt x="482" y="54"/>
                      </a:lnTo>
                      <a:lnTo>
                        <a:pt x="481" y="48"/>
                      </a:lnTo>
                      <a:lnTo>
                        <a:pt x="480" y="42"/>
                      </a:lnTo>
                      <a:lnTo>
                        <a:pt x="478" y="37"/>
                      </a:lnTo>
                      <a:lnTo>
                        <a:pt x="475" y="31"/>
                      </a:lnTo>
                      <a:lnTo>
                        <a:pt x="472" y="27"/>
                      </a:lnTo>
                      <a:lnTo>
                        <a:pt x="469" y="22"/>
                      </a:lnTo>
                      <a:lnTo>
                        <a:pt x="464" y="18"/>
                      </a:lnTo>
                      <a:lnTo>
                        <a:pt x="460" y="13"/>
                      </a:lnTo>
                      <a:lnTo>
                        <a:pt x="455" y="10"/>
                      </a:lnTo>
                      <a:lnTo>
                        <a:pt x="451" y="7"/>
                      </a:lnTo>
                      <a:lnTo>
                        <a:pt x="445" y="5"/>
                      </a:lnTo>
                      <a:lnTo>
                        <a:pt x="440" y="2"/>
                      </a:lnTo>
                      <a:lnTo>
                        <a:pt x="434" y="1"/>
                      </a:lnTo>
                      <a:lnTo>
                        <a:pt x="428" y="0"/>
                      </a:lnTo>
                      <a:lnTo>
                        <a:pt x="422" y="0"/>
                      </a:lnTo>
                      <a:lnTo>
                        <a:pt x="59" y="0"/>
                      </a:lnTo>
                      <a:lnTo>
                        <a:pt x="54" y="0"/>
                      </a:lnTo>
                      <a:lnTo>
                        <a:pt x="47" y="1"/>
                      </a:lnTo>
                      <a:lnTo>
                        <a:pt x="42" y="2"/>
                      </a:lnTo>
                      <a:lnTo>
                        <a:pt x="36" y="5"/>
                      </a:lnTo>
                      <a:lnTo>
                        <a:pt x="31" y="7"/>
                      </a:lnTo>
                      <a:lnTo>
                        <a:pt x="26" y="10"/>
                      </a:lnTo>
                      <a:lnTo>
                        <a:pt x="22" y="13"/>
                      </a:lnTo>
                      <a:lnTo>
                        <a:pt x="17" y="18"/>
                      </a:lnTo>
                      <a:lnTo>
                        <a:pt x="13" y="22"/>
                      </a:lnTo>
                      <a:lnTo>
                        <a:pt x="10" y="27"/>
                      </a:lnTo>
                      <a:lnTo>
                        <a:pt x="6" y="31"/>
                      </a:lnTo>
                      <a:lnTo>
                        <a:pt x="4" y="37"/>
                      </a:lnTo>
                      <a:lnTo>
                        <a:pt x="2" y="42"/>
                      </a:lnTo>
                      <a:lnTo>
                        <a:pt x="1" y="48"/>
                      </a:lnTo>
                      <a:lnTo>
                        <a:pt x="0" y="54"/>
                      </a:lnTo>
                      <a:lnTo>
                        <a:pt x="0" y="60"/>
                      </a:lnTo>
                      <a:lnTo>
                        <a:pt x="0" y="271"/>
                      </a:lnTo>
                      <a:lnTo>
                        <a:pt x="482" y="271"/>
                      </a:lnTo>
                      <a:lnTo>
                        <a:pt x="48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4" name="フリーフォーム(F) 1638">
                  <a:extLst>
                    <a:ext uri="{FF2B5EF4-FFF2-40B4-BE49-F238E27FC236}">
                      <a16:creationId xmlns:a16="http://schemas.microsoft.com/office/drawing/2014/main" id="{2D3B4FF8-0757-47F8-B22E-6385454BD291}"/>
                    </a:ext>
                  </a:extLst>
                </p:cNvPr>
                <p:cNvSpPr>
                  <a:spLocks/>
                </p:cNvSpPr>
                <p:nvPr/>
              </p:nvSpPr>
              <p:spPr bwMode="auto">
                <a:xfrm>
                  <a:off x="879475" y="5195888"/>
                  <a:ext cx="153988" cy="19050"/>
                </a:xfrm>
                <a:custGeom>
                  <a:avLst/>
                  <a:gdLst>
                    <a:gd name="T0" fmla="*/ 361 w 482"/>
                    <a:gd name="T1" fmla="*/ 30 h 60"/>
                    <a:gd name="T2" fmla="*/ 424 w 482"/>
                    <a:gd name="T3" fmla="*/ 30 h 60"/>
                    <a:gd name="T4" fmla="*/ 475 w 482"/>
                    <a:gd name="T5" fmla="*/ 30 h 60"/>
                    <a:gd name="T6" fmla="*/ 478 w 482"/>
                    <a:gd name="T7" fmla="*/ 23 h 60"/>
                    <a:gd name="T8" fmla="*/ 481 w 482"/>
                    <a:gd name="T9" fmla="*/ 17 h 60"/>
                    <a:gd name="T10" fmla="*/ 482 w 482"/>
                    <a:gd name="T11" fmla="*/ 9 h 60"/>
                    <a:gd name="T12" fmla="*/ 482 w 482"/>
                    <a:gd name="T13" fmla="*/ 2 h 60"/>
                    <a:gd name="T14" fmla="*/ 482 w 482"/>
                    <a:gd name="T15" fmla="*/ 0 h 60"/>
                    <a:gd name="T16" fmla="*/ 0 w 482"/>
                    <a:gd name="T17" fmla="*/ 0 h 60"/>
                    <a:gd name="T18" fmla="*/ 0 w 482"/>
                    <a:gd name="T19" fmla="*/ 6 h 60"/>
                    <a:gd name="T20" fmla="*/ 1 w 482"/>
                    <a:gd name="T21" fmla="*/ 11 h 60"/>
                    <a:gd name="T22" fmla="*/ 2 w 482"/>
                    <a:gd name="T23" fmla="*/ 18 h 60"/>
                    <a:gd name="T24" fmla="*/ 4 w 482"/>
                    <a:gd name="T25" fmla="*/ 23 h 60"/>
                    <a:gd name="T26" fmla="*/ 6 w 482"/>
                    <a:gd name="T27" fmla="*/ 28 h 60"/>
                    <a:gd name="T28" fmla="*/ 10 w 482"/>
                    <a:gd name="T29" fmla="*/ 33 h 60"/>
                    <a:gd name="T30" fmla="*/ 13 w 482"/>
                    <a:gd name="T31" fmla="*/ 38 h 60"/>
                    <a:gd name="T32" fmla="*/ 17 w 482"/>
                    <a:gd name="T33" fmla="*/ 42 h 60"/>
                    <a:gd name="T34" fmla="*/ 22 w 482"/>
                    <a:gd name="T35" fmla="*/ 47 h 60"/>
                    <a:gd name="T36" fmla="*/ 26 w 482"/>
                    <a:gd name="T37" fmla="*/ 50 h 60"/>
                    <a:gd name="T38" fmla="*/ 31 w 482"/>
                    <a:gd name="T39" fmla="*/ 53 h 60"/>
                    <a:gd name="T40" fmla="*/ 36 w 482"/>
                    <a:gd name="T41" fmla="*/ 55 h 60"/>
                    <a:gd name="T42" fmla="*/ 42 w 482"/>
                    <a:gd name="T43" fmla="*/ 58 h 60"/>
                    <a:gd name="T44" fmla="*/ 47 w 482"/>
                    <a:gd name="T45" fmla="*/ 59 h 60"/>
                    <a:gd name="T46" fmla="*/ 54 w 482"/>
                    <a:gd name="T47" fmla="*/ 60 h 60"/>
                    <a:gd name="T48" fmla="*/ 59 w 482"/>
                    <a:gd name="T49" fmla="*/ 60 h 60"/>
                    <a:gd name="T50" fmla="*/ 282 w 482"/>
                    <a:gd name="T51" fmla="*/ 60 h 60"/>
                    <a:gd name="T52" fmla="*/ 291 w 482"/>
                    <a:gd name="T53" fmla="*/ 53 h 60"/>
                    <a:gd name="T54" fmla="*/ 299 w 482"/>
                    <a:gd name="T55" fmla="*/ 48 h 60"/>
                    <a:gd name="T56" fmla="*/ 308 w 482"/>
                    <a:gd name="T57" fmla="*/ 42 h 60"/>
                    <a:gd name="T58" fmla="*/ 318 w 482"/>
                    <a:gd name="T59" fmla="*/ 38 h 60"/>
                    <a:gd name="T60" fmla="*/ 328 w 482"/>
                    <a:gd name="T61" fmla="*/ 34 h 60"/>
                    <a:gd name="T62" fmla="*/ 339 w 482"/>
                    <a:gd name="T63" fmla="*/ 32 h 60"/>
                    <a:gd name="T64" fmla="*/ 350 w 482"/>
                    <a:gd name="T65" fmla="*/ 30 h 60"/>
                    <a:gd name="T66" fmla="*/ 361 w 482"/>
                    <a:gd name="T6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2" h="60">
                      <a:moveTo>
                        <a:pt x="361" y="30"/>
                      </a:moveTo>
                      <a:lnTo>
                        <a:pt x="424" y="30"/>
                      </a:lnTo>
                      <a:lnTo>
                        <a:pt x="475" y="30"/>
                      </a:lnTo>
                      <a:lnTo>
                        <a:pt x="478" y="23"/>
                      </a:lnTo>
                      <a:lnTo>
                        <a:pt x="481" y="17"/>
                      </a:lnTo>
                      <a:lnTo>
                        <a:pt x="482" y="9"/>
                      </a:lnTo>
                      <a:lnTo>
                        <a:pt x="482" y="2"/>
                      </a:lnTo>
                      <a:lnTo>
                        <a:pt x="482" y="0"/>
                      </a:lnTo>
                      <a:lnTo>
                        <a:pt x="0" y="0"/>
                      </a:lnTo>
                      <a:lnTo>
                        <a:pt x="0" y="6"/>
                      </a:lnTo>
                      <a:lnTo>
                        <a:pt x="1" y="11"/>
                      </a:lnTo>
                      <a:lnTo>
                        <a:pt x="2" y="18"/>
                      </a:lnTo>
                      <a:lnTo>
                        <a:pt x="4" y="23"/>
                      </a:lnTo>
                      <a:lnTo>
                        <a:pt x="6" y="28"/>
                      </a:lnTo>
                      <a:lnTo>
                        <a:pt x="10" y="33"/>
                      </a:lnTo>
                      <a:lnTo>
                        <a:pt x="13" y="38"/>
                      </a:lnTo>
                      <a:lnTo>
                        <a:pt x="17" y="42"/>
                      </a:lnTo>
                      <a:lnTo>
                        <a:pt x="22" y="47"/>
                      </a:lnTo>
                      <a:lnTo>
                        <a:pt x="26" y="50"/>
                      </a:lnTo>
                      <a:lnTo>
                        <a:pt x="31" y="53"/>
                      </a:lnTo>
                      <a:lnTo>
                        <a:pt x="36" y="55"/>
                      </a:lnTo>
                      <a:lnTo>
                        <a:pt x="42" y="58"/>
                      </a:lnTo>
                      <a:lnTo>
                        <a:pt x="47" y="59"/>
                      </a:lnTo>
                      <a:lnTo>
                        <a:pt x="54" y="60"/>
                      </a:lnTo>
                      <a:lnTo>
                        <a:pt x="59" y="60"/>
                      </a:lnTo>
                      <a:lnTo>
                        <a:pt x="282" y="60"/>
                      </a:lnTo>
                      <a:lnTo>
                        <a:pt x="291" y="53"/>
                      </a:lnTo>
                      <a:lnTo>
                        <a:pt x="299" y="48"/>
                      </a:lnTo>
                      <a:lnTo>
                        <a:pt x="308" y="42"/>
                      </a:lnTo>
                      <a:lnTo>
                        <a:pt x="318" y="38"/>
                      </a:lnTo>
                      <a:lnTo>
                        <a:pt x="328" y="34"/>
                      </a:lnTo>
                      <a:lnTo>
                        <a:pt x="339" y="32"/>
                      </a:lnTo>
                      <a:lnTo>
                        <a:pt x="350" y="30"/>
                      </a:lnTo>
                      <a:lnTo>
                        <a:pt x="361"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5" name="フリーフォーム(F) 1639">
                  <a:extLst>
                    <a:ext uri="{FF2B5EF4-FFF2-40B4-BE49-F238E27FC236}">
                      <a16:creationId xmlns:a16="http://schemas.microsoft.com/office/drawing/2014/main" id="{E00CAFBE-1903-4554-B910-BBEF67A9D682}"/>
                    </a:ext>
                  </a:extLst>
                </p:cNvPr>
                <p:cNvSpPr>
                  <a:spLocks/>
                </p:cNvSpPr>
                <p:nvPr/>
              </p:nvSpPr>
              <p:spPr bwMode="auto">
                <a:xfrm>
                  <a:off x="965200" y="5214938"/>
                  <a:ext cx="201613" cy="106363"/>
                </a:xfrm>
                <a:custGeom>
                  <a:avLst/>
                  <a:gdLst>
                    <a:gd name="T0" fmla="*/ 543 w 633"/>
                    <a:gd name="T1" fmla="*/ 0 h 332"/>
                    <a:gd name="T2" fmla="*/ 153 w 633"/>
                    <a:gd name="T3" fmla="*/ 0 h 332"/>
                    <a:gd name="T4" fmla="*/ 90 w 633"/>
                    <a:gd name="T5" fmla="*/ 0 h 332"/>
                    <a:gd name="T6" fmla="*/ 82 w 633"/>
                    <a:gd name="T7" fmla="*/ 1 h 332"/>
                    <a:gd name="T8" fmla="*/ 73 w 633"/>
                    <a:gd name="T9" fmla="*/ 2 h 332"/>
                    <a:gd name="T10" fmla="*/ 64 w 633"/>
                    <a:gd name="T11" fmla="*/ 4 h 332"/>
                    <a:gd name="T12" fmla="*/ 55 w 633"/>
                    <a:gd name="T13" fmla="*/ 8 h 332"/>
                    <a:gd name="T14" fmla="*/ 47 w 633"/>
                    <a:gd name="T15" fmla="*/ 11 h 332"/>
                    <a:gd name="T16" fmla="*/ 40 w 633"/>
                    <a:gd name="T17" fmla="*/ 15 h 332"/>
                    <a:gd name="T18" fmla="*/ 33 w 633"/>
                    <a:gd name="T19" fmla="*/ 21 h 332"/>
                    <a:gd name="T20" fmla="*/ 26 w 633"/>
                    <a:gd name="T21" fmla="*/ 26 h 332"/>
                    <a:gd name="T22" fmla="*/ 21 w 633"/>
                    <a:gd name="T23" fmla="*/ 33 h 332"/>
                    <a:gd name="T24" fmla="*/ 15 w 633"/>
                    <a:gd name="T25" fmla="*/ 40 h 332"/>
                    <a:gd name="T26" fmla="*/ 11 w 633"/>
                    <a:gd name="T27" fmla="*/ 47 h 332"/>
                    <a:gd name="T28" fmla="*/ 7 w 633"/>
                    <a:gd name="T29" fmla="*/ 55 h 332"/>
                    <a:gd name="T30" fmla="*/ 4 w 633"/>
                    <a:gd name="T31" fmla="*/ 64 h 332"/>
                    <a:gd name="T32" fmla="*/ 2 w 633"/>
                    <a:gd name="T33" fmla="*/ 72 h 332"/>
                    <a:gd name="T34" fmla="*/ 1 w 633"/>
                    <a:gd name="T35" fmla="*/ 82 h 332"/>
                    <a:gd name="T36" fmla="*/ 0 w 633"/>
                    <a:gd name="T37" fmla="*/ 91 h 332"/>
                    <a:gd name="T38" fmla="*/ 0 w 633"/>
                    <a:gd name="T39" fmla="*/ 332 h 332"/>
                    <a:gd name="T40" fmla="*/ 633 w 633"/>
                    <a:gd name="T41" fmla="*/ 332 h 332"/>
                    <a:gd name="T42" fmla="*/ 633 w 633"/>
                    <a:gd name="T43" fmla="*/ 91 h 332"/>
                    <a:gd name="T44" fmla="*/ 633 w 633"/>
                    <a:gd name="T45" fmla="*/ 82 h 332"/>
                    <a:gd name="T46" fmla="*/ 632 w 633"/>
                    <a:gd name="T47" fmla="*/ 72 h 332"/>
                    <a:gd name="T48" fmla="*/ 630 w 633"/>
                    <a:gd name="T49" fmla="*/ 64 h 332"/>
                    <a:gd name="T50" fmla="*/ 627 w 633"/>
                    <a:gd name="T51" fmla="*/ 55 h 332"/>
                    <a:gd name="T52" fmla="*/ 622 w 633"/>
                    <a:gd name="T53" fmla="*/ 47 h 332"/>
                    <a:gd name="T54" fmla="*/ 618 w 633"/>
                    <a:gd name="T55" fmla="*/ 40 h 332"/>
                    <a:gd name="T56" fmla="*/ 614 w 633"/>
                    <a:gd name="T57" fmla="*/ 33 h 332"/>
                    <a:gd name="T58" fmla="*/ 607 w 633"/>
                    <a:gd name="T59" fmla="*/ 26 h 332"/>
                    <a:gd name="T60" fmla="*/ 600 w 633"/>
                    <a:gd name="T61" fmla="*/ 21 h 332"/>
                    <a:gd name="T62" fmla="*/ 594 w 633"/>
                    <a:gd name="T63" fmla="*/ 15 h 332"/>
                    <a:gd name="T64" fmla="*/ 586 w 633"/>
                    <a:gd name="T65" fmla="*/ 11 h 332"/>
                    <a:gd name="T66" fmla="*/ 578 w 633"/>
                    <a:gd name="T67" fmla="*/ 8 h 332"/>
                    <a:gd name="T68" fmla="*/ 570 w 633"/>
                    <a:gd name="T69" fmla="*/ 4 h 332"/>
                    <a:gd name="T70" fmla="*/ 562 w 633"/>
                    <a:gd name="T71" fmla="*/ 2 h 332"/>
                    <a:gd name="T72" fmla="*/ 553 w 633"/>
                    <a:gd name="T73" fmla="*/ 1 h 332"/>
                    <a:gd name="T74" fmla="*/ 543 w 633"/>
                    <a:gd name="T75"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3" h="332">
                      <a:moveTo>
                        <a:pt x="543" y="0"/>
                      </a:moveTo>
                      <a:lnTo>
                        <a:pt x="153" y="0"/>
                      </a:lnTo>
                      <a:lnTo>
                        <a:pt x="90" y="0"/>
                      </a:lnTo>
                      <a:lnTo>
                        <a:pt x="82" y="1"/>
                      </a:lnTo>
                      <a:lnTo>
                        <a:pt x="73" y="2"/>
                      </a:lnTo>
                      <a:lnTo>
                        <a:pt x="64" y="4"/>
                      </a:lnTo>
                      <a:lnTo>
                        <a:pt x="55" y="8"/>
                      </a:lnTo>
                      <a:lnTo>
                        <a:pt x="47" y="11"/>
                      </a:lnTo>
                      <a:lnTo>
                        <a:pt x="40" y="15"/>
                      </a:lnTo>
                      <a:lnTo>
                        <a:pt x="33" y="21"/>
                      </a:lnTo>
                      <a:lnTo>
                        <a:pt x="26" y="26"/>
                      </a:lnTo>
                      <a:lnTo>
                        <a:pt x="21" y="33"/>
                      </a:lnTo>
                      <a:lnTo>
                        <a:pt x="15" y="40"/>
                      </a:lnTo>
                      <a:lnTo>
                        <a:pt x="11" y="47"/>
                      </a:lnTo>
                      <a:lnTo>
                        <a:pt x="7" y="55"/>
                      </a:lnTo>
                      <a:lnTo>
                        <a:pt x="4" y="64"/>
                      </a:lnTo>
                      <a:lnTo>
                        <a:pt x="2" y="72"/>
                      </a:lnTo>
                      <a:lnTo>
                        <a:pt x="1" y="82"/>
                      </a:lnTo>
                      <a:lnTo>
                        <a:pt x="0" y="91"/>
                      </a:lnTo>
                      <a:lnTo>
                        <a:pt x="0" y="332"/>
                      </a:lnTo>
                      <a:lnTo>
                        <a:pt x="633" y="332"/>
                      </a:lnTo>
                      <a:lnTo>
                        <a:pt x="633" y="91"/>
                      </a:lnTo>
                      <a:lnTo>
                        <a:pt x="633" y="82"/>
                      </a:lnTo>
                      <a:lnTo>
                        <a:pt x="632" y="72"/>
                      </a:lnTo>
                      <a:lnTo>
                        <a:pt x="630" y="64"/>
                      </a:lnTo>
                      <a:lnTo>
                        <a:pt x="627" y="55"/>
                      </a:lnTo>
                      <a:lnTo>
                        <a:pt x="622" y="47"/>
                      </a:lnTo>
                      <a:lnTo>
                        <a:pt x="618" y="40"/>
                      </a:lnTo>
                      <a:lnTo>
                        <a:pt x="614" y="33"/>
                      </a:lnTo>
                      <a:lnTo>
                        <a:pt x="607" y="26"/>
                      </a:lnTo>
                      <a:lnTo>
                        <a:pt x="600" y="21"/>
                      </a:lnTo>
                      <a:lnTo>
                        <a:pt x="594" y="15"/>
                      </a:lnTo>
                      <a:lnTo>
                        <a:pt x="586" y="11"/>
                      </a:lnTo>
                      <a:lnTo>
                        <a:pt x="578" y="8"/>
                      </a:lnTo>
                      <a:lnTo>
                        <a:pt x="570" y="4"/>
                      </a:lnTo>
                      <a:lnTo>
                        <a:pt x="562" y="2"/>
                      </a:lnTo>
                      <a:lnTo>
                        <a:pt x="553" y="1"/>
                      </a:lnTo>
                      <a:lnTo>
                        <a:pt x="5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sp>
              <p:nvSpPr>
                <p:cNvPr id="26" name="フリーフォーム(F) 1640">
                  <a:extLst>
                    <a:ext uri="{FF2B5EF4-FFF2-40B4-BE49-F238E27FC236}">
                      <a16:creationId xmlns:a16="http://schemas.microsoft.com/office/drawing/2014/main" id="{707A2B1D-5A08-464D-A21F-5D5CDB737255}"/>
                    </a:ext>
                  </a:extLst>
                </p:cNvPr>
                <p:cNvSpPr>
                  <a:spLocks noEditPoints="1"/>
                </p:cNvSpPr>
                <p:nvPr/>
              </p:nvSpPr>
              <p:spPr bwMode="auto">
                <a:xfrm>
                  <a:off x="965200" y="5330825"/>
                  <a:ext cx="201613" cy="57150"/>
                </a:xfrm>
                <a:custGeom>
                  <a:avLst/>
                  <a:gdLst>
                    <a:gd name="T0" fmla="*/ 322 w 633"/>
                    <a:gd name="T1" fmla="*/ 23 h 181"/>
                    <a:gd name="T2" fmla="*/ 329 w 633"/>
                    <a:gd name="T3" fmla="*/ 26 h 181"/>
                    <a:gd name="T4" fmla="*/ 336 w 633"/>
                    <a:gd name="T5" fmla="*/ 33 h 181"/>
                    <a:gd name="T6" fmla="*/ 339 w 633"/>
                    <a:gd name="T7" fmla="*/ 41 h 181"/>
                    <a:gd name="T8" fmla="*/ 339 w 633"/>
                    <a:gd name="T9" fmla="*/ 51 h 181"/>
                    <a:gd name="T10" fmla="*/ 336 w 633"/>
                    <a:gd name="T11" fmla="*/ 58 h 181"/>
                    <a:gd name="T12" fmla="*/ 329 w 633"/>
                    <a:gd name="T13" fmla="*/ 64 h 181"/>
                    <a:gd name="T14" fmla="*/ 322 w 633"/>
                    <a:gd name="T15" fmla="*/ 67 h 181"/>
                    <a:gd name="T16" fmla="*/ 313 w 633"/>
                    <a:gd name="T17" fmla="*/ 67 h 181"/>
                    <a:gd name="T18" fmla="*/ 304 w 633"/>
                    <a:gd name="T19" fmla="*/ 64 h 181"/>
                    <a:gd name="T20" fmla="*/ 298 w 633"/>
                    <a:gd name="T21" fmla="*/ 58 h 181"/>
                    <a:gd name="T22" fmla="*/ 295 w 633"/>
                    <a:gd name="T23" fmla="*/ 51 h 181"/>
                    <a:gd name="T24" fmla="*/ 295 w 633"/>
                    <a:gd name="T25" fmla="*/ 41 h 181"/>
                    <a:gd name="T26" fmla="*/ 298 w 633"/>
                    <a:gd name="T27" fmla="*/ 33 h 181"/>
                    <a:gd name="T28" fmla="*/ 304 w 633"/>
                    <a:gd name="T29" fmla="*/ 26 h 181"/>
                    <a:gd name="T30" fmla="*/ 313 w 633"/>
                    <a:gd name="T31" fmla="*/ 23 h 181"/>
                    <a:gd name="T32" fmla="*/ 0 w 633"/>
                    <a:gd name="T33" fmla="*/ 31 h 181"/>
                    <a:gd name="T34" fmla="*/ 2 w 633"/>
                    <a:gd name="T35" fmla="*/ 48 h 181"/>
                    <a:gd name="T36" fmla="*/ 7 w 633"/>
                    <a:gd name="T37" fmla="*/ 66 h 181"/>
                    <a:gd name="T38" fmla="*/ 15 w 633"/>
                    <a:gd name="T39" fmla="*/ 80 h 181"/>
                    <a:gd name="T40" fmla="*/ 26 w 633"/>
                    <a:gd name="T41" fmla="*/ 95 h 181"/>
                    <a:gd name="T42" fmla="*/ 40 w 633"/>
                    <a:gd name="T43" fmla="*/ 106 h 181"/>
                    <a:gd name="T44" fmla="*/ 55 w 633"/>
                    <a:gd name="T45" fmla="*/ 114 h 181"/>
                    <a:gd name="T46" fmla="*/ 73 w 633"/>
                    <a:gd name="T47" fmla="*/ 119 h 181"/>
                    <a:gd name="T48" fmla="*/ 90 w 633"/>
                    <a:gd name="T49" fmla="*/ 121 h 181"/>
                    <a:gd name="T50" fmla="*/ 302 w 633"/>
                    <a:gd name="T51" fmla="*/ 151 h 181"/>
                    <a:gd name="T52" fmla="*/ 163 w 633"/>
                    <a:gd name="T53" fmla="*/ 151 h 181"/>
                    <a:gd name="T54" fmla="*/ 158 w 633"/>
                    <a:gd name="T55" fmla="*/ 153 h 181"/>
                    <a:gd name="T56" fmla="*/ 153 w 633"/>
                    <a:gd name="T57" fmla="*/ 158 h 181"/>
                    <a:gd name="T58" fmla="*/ 151 w 633"/>
                    <a:gd name="T59" fmla="*/ 163 h 181"/>
                    <a:gd name="T60" fmla="*/ 151 w 633"/>
                    <a:gd name="T61" fmla="*/ 169 h 181"/>
                    <a:gd name="T62" fmla="*/ 153 w 633"/>
                    <a:gd name="T63" fmla="*/ 174 h 181"/>
                    <a:gd name="T64" fmla="*/ 158 w 633"/>
                    <a:gd name="T65" fmla="*/ 179 h 181"/>
                    <a:gd name="T66" fmla="*/ 163 w 633"/>
                    <a:gd name="T67" fmla="*/ 181 h 181"/>
                    <a:gd name="T68" fmla="*/ 468 w 633"/>
                    <a:gd name="T69" fmla="*/ 181 h 181"/>
                    <a:gd name="T70" fmla="*/ 474 w 633"/>
                    <a:gd name="T71" fmla="*/ 180 h 181"/>
                    <a:gd name="T72" fmla="*/ 479 w 633"/>
                    <a:gd name="T73" fmla="*/ 177 h 181"/>
                    <a:gd name="T74" fmla="*/ 482 w 633"/>
                    <a:gd name="T75" fmla="*/ 172 h 181"/>
                    <a:gd name="T76" fmla="*/ 483 w 633"/>
                    <a:gd name="T77" fmla="*/ 167 h 181"/>
                    <a:gd name="T78" fmla="*/ 482 w 633"/>
                    <a:gd name="T79" fmla="*/ 160 h 181"/>
                    <a:gd name="T80" fmla="*/ 479 w 633"/>
                    <a:gd name="T81" fmla="*/ 156 h 181"/>
                    <a:gd name="T82" fmla="*/ 474 w 633"/>
                    <a:gd name="T83" fmla="*/ 152 h 181"/>
                    <a:gd name="T84" fmla="*/ 468 w 633"/>
                    <a:gd name="T85" fmla="*/ 151 h 181"/>
                    <a:gd name="T86" fmla="*/ 332 w 633"/>
                    <a:gd name="T87" fmla="*/ 121 h 181"/>
                    <a:gd name="T88" fmla="*/ 553 w 633"/>
                    <a:gd name="T89" fmla="*/ 120 h 181"/>
                    <a:gd name="T90" fmla="*/ 570 w 633"/>
                    <a:gd name="T91" fmla="*/ 117 h 181"/>
                    <a:gd name="T92" fmla="*/ 586 w 633"/>
                    <a:gd name="T93" fmla="*/ 110 h 181"/>
                    <a:gd name="T94" fmla="*/ 600 w 633"/>
                    <a:gd name="T95" fmla="*/ 100 h 181"/>
                    <a:gd name="T96" fmla="*/ 614 w 633"/>
                    <a:gd name="T97" fmla="*/ 88 h 181"/>
                    <a:gd name="T98" fmla="*/ 622 w 633"/>
                    <a:gd name="T99" fmla="*/ 74 h 181"/>
                    <a:gd name="T100" fmla="*/ 630 w 633"/>
                    <a:gd name="T101" fmla="*/ 57 h 181"/>
                    <a:gd name="T102" fmla="*/ 633 w 633"/>
                    <a:gd name="T103" fmla="*/ 39 h 181"/>
                    <a:gd name="T104" fmla="*/ 633 w 633"/>
                    <a:gd name="T105" fmla="*/ 0 h 181"/>
                    <a:gd name="T106" fmla="*/ 0 w 633"/>
                    <a:gd name="T107" fmla="*/ 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3" h="181">
                      <a:moveTo>
                        <a:pt x="317" y="23"/>
                      </a:moveTo>
                      <a:lnTo>
                        <a:pt x="322" y="23"/>
                      </a:lnTo>
                      <a:lnTo>
                        <a:pt x="326" y="25"/>
                      </a:lnTo>
                      <a:lnTo>
                        <a:pt x="329" y="26"/>
                      </a:lnTo>
                      <a:lnTo>
                        <a:pt x="333" y="30"/>
                      </a:lnTo>
                      <a:lnTo>
                        <a:pt x="336" y="33"/>
                      </a:lnTo>
                      <a:lnTo>
                        <a:pt x="338" y="36"/>
                      </a:lnTo>
                      <a:lnTo>
                        <a:pt x="339" y="41"/>
                      </a:lnTo>
                      <a:lnTo>
                        <a:pt x="339" y="45"/>
                      </a:lnTo>
                      <a:lnTo>
                        <a:pt x="339" y="51"/>
                      </a:lnTo>
                      <a:lnTo>
                        <a:pt x="338" y="54"/>
                      </a:lnTo>
                      <a:lnTo>
                        <a:pt x="336" y="58"/>
                      </a:lnTo>
                      <a:lnTo>
                        <a:pt x="333" y="62"/>
                      </a:lnTo>
                      <a:lnTo>
                        <a:pt x="329" y="64"/>
                      </a:lnTo>
                      <a:lnTo>
                        <a:pt x="326" y="66"/>
                      </a:lnTo>
                      <a:lnTo>
                        <a:pt x="322" y="67"/>
                      </a:lnTo>
                      <a:lnTo>
                        <a:pt x="317" y="68"/>
                      </a:lnTo>
                      <a:lnTo>
                        <a:pt x="313" y="67"/>
                      </a:lnTo>
                      <a:lnTo>
                        <a:pt x="308" y="66"/>
                      </a:lnTo>
                      <a:lnTo>
                        <a:pt x="304" y="64"/>
                      </a:lnTo>
                      <a:lnTo>
                        <a:pt x="301" y="62"/>
                      </a:lnTo>
                      <a:lnTo>
                        <a:pt x="298" y="58"/>
                      </a:lnTo>
                      <a:lnTo>
                        <a:pt x="296" y="54"/>
                      </a:lnTo>
                      <a:lnTo>
                        <a:pt x="295" y="51"/>
                      </a:lnTo>
                      <a:lnTo>
                        <a:pt x="294" y="45"/>
                      </a:lnTo>
                      <a:lnTo>
                        <a:pt x="295" y="41"/>
                      </a:lnTo>
                      <a:lnTo>
                        <a:pt x="296" y="36"/>
                      </a:lnTo>
                      <a:lnTo>
                        <a:pt x="298" y="33"/>
                      </a:lnTo>
                      <a:lnTo>
                        <a:pt x="301" y="30"/>
                      </a:lnTo>
                      <a:lnTo>
                        <a:pt x="304" y="26"/>
                      </a:lnTo>
                      <a:lnTo>
                        <a:pt x="308" y="25"/>
                      </a:lnTo>
                      <a:lnTo>
                        <a:pt x="313" y="23"/>
                      </a:lnTo>
                      <a:lnTo>
                        <a:pt x="317" y="23"/>
                      </a:lnTo>
                      <a:close/>
                      <a:moveTo>
                        <a:pt x="0" y="31"/>
                      </a:moveTo>
                      <a:lnTo>
                        <a:pt x="1" y="39"/>
                      </a:lnTo>
                      <a:lnTo>
                        <a:pt x="2" y="48"/>
                      </a:lnTo>
                      <a:lnTo>
                        <a:pt x="4" y="57"/>
                      </a:lnTo>
                      <a:lnTo>
                        <a:pt x="7" y="66"/>
                      </a:lnTo>
                      <a:lnTo>
                        <a:pt x="11" y="74"/>
                      </a:lnTo>
                      <a:lnTo>
                        <a:pt x="15" y="80"/>
                      </a:lnTo>
                      <a:lnTo>
                        <a:pt x="21" y="88"/>
                      </a:lnTo>
                      <a:lnTo>
                        <a:pt x="26" y="95"/>
                      </a:lnTo>
                      <a:lnTo>
                        <a:pt x="33" y="100"/>
                      </a:lnTo>
                      <a:lnTo>
                        <a:pt x="40" y="106"/>
                      </a:lnTo>
                      <a:lnTo>
                        <a:pt x="47" y="110"/>
                      </a:lnTo>
                      <a:lnTo>
                        <a:pt x="55" y="114"/>
                      </a:lnTo>
                      <a:lnTo>
                        <a:pt x="64" y="117"/>
                      </a:lnTo>
                      <a:lnTo>
                        <a:pt x="73" y="119"/>
                      </a:lnTo>
                      <a:lnTo>
                        <a:pt x="82" y="120"/>
                      </a:lnTo>
                      <a:lnTo>
                        <a:pt x="90" y="121"/>
                      </a:lnTo>
                      <a:lnTo>
                        <a:pt x="302" y="121"/>
                      </a:lnTo>
                      <a:lnTo>
                        <a:pt x="302" y="151"/>
                      </a:lnTo>
                      <a:lnTo>
                        <a:pt x="166" y="151"/>
                      </a:lnTo>
                      <a:lnTo>
                        <a:pt x="163" y="151"/>
                      </a:lnTo>
                      <a:lnTo>
                        <a:pt x="160" y="152"/>
                      </a:lnTo>
                      <a:lnTo>
                        <a:pt x="158" y="153"/>
                      </a:lnTo>
                      <a:lnTo>
                        <a:pt x="156" y="156"/>
                      </a:lnTo>
                      <a:lnTo>
                        <a:pt x="153" y="158"/>
                      </a:lnTo>
                      <a:lnTo>
                        <a:pt x="152" y="160"/>
                      </a:lnTo>
                      <a:lnTo>
                        <a:pt x="151" y="163"/>
                      </a:lnTo>
                      <a:lnTo>
                        <a:pt x="151" y="167"/>
                      </a:lnTo>
                      <a:lnTo>
                        <a:pt x="151" y="169"/>
                      </a:lnTo>
                      <a:lnTo>
                        <a:pt x="152" y="172"/>
                      </a:lnTo>
                      <a:lnTo>
                        <a:pt x="153" y="174"/>
                      </a:lnTo>
                      <a:lnTo>
                        <a:pt x="156" y="177"/>
                      </a:lnTo>
                      <a:lnTo>
                        <a:pt x="158" y="179"/>
                      </a:lnTo>
                      <a:lnTo>
                        <a:pt x="160" y="180"/>
                      </a:lnTo>
                      <a:lnTo>
                        <a:pt x="163" y="181"/>
                      </a:lnTo>
                      <a:lnTo>
                        <a:pt x="166" y="181"/>
                      </a:lnTo>
                      <a:lnTo>
                        <a:pt x="468" y="181"/>
                      </a:lnTo>
                      <a:lnTo>
                        <a:pt x="471" y="181"/>
                      </a:lnTo>
                      <a:lnTo>
                        <a:pt x="474" y="180"/>
                      </a:lnTo>
                      <a:lnTo>
                        <a:pt x="476" y="179"/>
                      </a:lnTo>
                      <a:lnTo>
                        <a:pt x="479" y="177"/>
                      </a:lnTo>
                      <a:lnTo>
                        <a:pt x="481" y="174"/>
                      </a:lnTo>
                      <a:lnTo>
                        <a:pt x="482" y="172"/>
                      </a:lnTo>
                      <a:lnTo>
                        <a:pt x="483" y="169"/>
                      </a:lnTo>
                      <a:lnTo>
                        <a:pt x="483" y="167"/>
                      </a:lnTo>
                      <a:lnTo>
                        <a:pt x="483" y="163"/>
                      </a:lnTo>
                      <a:lnTo>
                        <a:pt x="482" y="160"/>
                      </a:lnTo>
                      <a:lnTo>
                        <a:pt x="481" y="158"/>
                      </a:lnTo>
                      <a:lnTo>
                        <a:pt x="479" y="156"/>
                      </a:lnTo>
                      <a:lnTo>
                        <a:pt x="476" y="153"/>
                      </a:lnTo>
                      <a:lnTo>
                        <a:pt x="474" y="152"/>
                      </a:lnTo>
                      <a:lnTo>
                        <a:pt x="471" y="151"/>
                      </a:lnTo>
                      <a:lnTo>
                        <a:pt x="468" y="151"/>
                      </a:lnTo>
                      <a:lnTo>
                        <a:pt x="332" y="151"/>
                      </a:lnTo>
                      <a:lnTo>
                        <a:pt x="332" y="121"/>
                      </a:lnTo>
                      <a:lnTo>
                        <a:pt x="543" y="121"/>
                      </a:lnTo>
                      <a:lnTo>
                        <a:pt x="553" y="120"/>
                      </a:lnTo>
                      <a:lnTo>
                        <a:pt x="562" y="119"/>
                      </a:lnTo>
                      <a:lnTo>
                        <a:pt x="570" y="117"/>
                      </a:lnTo>
                      <a:lnTo>
                        <a:pt x="578" y="114"/>
                      </a:lnTo>
                      <a:lnTo>
                        <a:pt x="586" y="110"/>
                      </a:lnTo>
                      <a:lnTo>
                        <a:pt x="594" y="106"/>
                      </a:lnTo>
                      <a:lnTo>
                        <a:pt x="600" y="100"/>
                      </a:lnTo>
                      <a:lnTo>
                        <a:pt x="607" y="95"/>
                      </a:lnTo>
                      <a:lnTo>
                        <a:pt x="614" y="88"/>
                      </a:lnTo>
                      <a:lnTo>
                        <a:pt x="618" y="80"/>
                      </a:lnTo>
                      <a:lnTo>
                        <a:pt x="622" y="74"/>
                      </a:lnTo>
                      <a:lnTo>
                        <a:pt x="627" y="66"/>
                      </a:lnTo>
                      <a:lnTo>
                        <a:pt x="630" y="57"/>
                      </a:lnTo>
                      <a:lnTo>
                        <a:pt x="632" y="48"/>
                      </a:lnTo>
                      <a:lnTo>
                        <a:pt x="633" y="39"/>
                      </a:lnTo>
                      <a:lnTo>
                        <a:pt x="633" y="31"/>
                      </a:lnTo>
                      <a:lnTo>
                        <a:pt x="633" y="0"/>
                      </a:lnTo>
                      <a:lnTo>
                        <a:pt x="0"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ja-JP" altLang="en-US">
                    <a:latin typeface="+mn-lt"/>
                    <a:ea typeface="Meiryo UI" panose="020B0604030504040204" pitchFamily="50" charset="-128"/>
                  </a:endParaRPr>
                </a:p>
              </p:txBody>
            </p:sp>
          </p:grpSp>
        </p:grpSp>
      </p:grpSp>
    </p:spTree>
    <p:extLst>
      <p:ext uri="{BB962C8B-B14F-4D97-AF65-F5344CB8AC3E}">
        <p14:creationId xmlns:p14="http://schemas.microsoft.com/office/powerpoint/2010/main" val="190533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3200">
                <a:latin typeface="+mn-lt"/>
                <a:ea typeface="Meiryo"/>
              </a:rPr>
              <a:t>新しい活動方針</a:t>
            </a:r>
            <a:endParaRPr sz="3200">
              <a:latin typeface="+mn-lt"/>
              <a:ea typeface="Meiryo"/>
            </a:endParaRPr>
          </a:p>
        </p:txBody>
      </p:sp>
      <p:sp>
        <p:nvSpPr>
          <p:cNvPr id="102" name="Google Shape;102;p12"/>
          <p:cNvSpPr txBox="1">
            <a:spLocks noGrp="1"/>
          </p:cNvSpPr>
          <p:nvPr>
            <p:ph type="body" idx="1"/>
          </p:nvPr>
        </p:nvSpPr>
        <p:spPr>
          <a:xfrm>
            <a:off x="-259019" y="1360118"/>
            <a:ext cx="5678640" cy="1131201"/>
          </a:xfrm>
          <a:prstGeom prst="rect">
            <a:avLst/>
          </a:prstGeom>
        </p:spPr>
        <p:txBody>
          <a:bodyPr spcFirstLastPara="1" wrap="square" lIns="91425" tIns="91425" rIns="91425" bIns="91425" anchor="t" anchorCtr="0">
            <a:noAutofit/>
          </a:bodyPr>
          <a:lstStyle/>
          <a:p>
            <a:pPr marL="0" indent="0" algn="ctr">
              <a:buClr>
                <a:srgbClr val="009D91"/>
              </a:buClr>
              <a:buNone/>
            </a:pPr>
            <a:r>
              <a:rPr lang="en-US" altLang="ja-JP" sz="2800" b="1">
                <a:solidFill>
                  <a:schemeClr val="accent6"/>
                </a:solidFill>
                <a:latin typeface="+mn-lt"/>
                <a:ea typeface="Meiryo"/>
              </a:rPr>
              <a:t>「IT</a:t>
            </a:r>
            <a:r>
              <a:rPr lang="ja-JP" altLang="en-US" sz="2800" b="1">
                <a:solidFill>
                  <a:schemeClr val="accent6"/>
                </a:solidFill>
                <a:latin typeface="+mn-lt"/>
                <a:ea typeface="Meiryo"/>
              </a:rPr>
              <a:t>で日本を元気にしよう」</a:t>
            </a:r>
            <a:endParaRPr lang="en-US" altLang="ja-JP" sz="2800" b="1">
              <a:solidFill>
                <a:schemeClr val="accent6"/>
              </a:solidFill>
              <a:latin typeface="+mn-lt"/>
              <a:ea typeface="Meiryo"/>
            </a:endParaRPr>
          </a:p>
          <a:p>
            <a:pPr marL="0" indent="0" algn="ctr">
              <a:buClr>
                <a:srgbClr val="009D91"/>
              </a:buClr>
              <a:buNone/>
            </a:pPr>
            <a:r>
              <a:rPr lang="ja-JP" altLang="en-US" sz="1600" b="1">
                <a:solidFill>
                  <a:schemeClr val="accent6"/>
                </a:solidFill>
                <a:latin typeface="+mn-lt"/>
                <a:ea typeface="Meiryo"/>
              </a:rPr>
              <a:t>～新しい働き方を推進させる～</a:t>
            </a:r>
          </a:p>
          <a:p>
            <a:pPr marL="0" indent="0" algn="ctr">
              <a:buClr>
                <a:srgbClr val="009D91"/>
              </a:buClr>
              <a:buNone/>
            </a:pPr>
            <a:endParaRPr lang="en-US" altLang="ja-JP" b="1">
              <a:solidFill>
                <a:schemeClr val="accent6"/>
              </a:solidFill>
              <a:latin typeface="+mn-lt"/>
              <a:ea typeface="Meiryo"/>
            </a:endParaRPr>
          </a:p>
          <a:p>
            <a:pPr marL="0" indent="0" algn="ctr">
              <a:buClr>
                <a:srgbClr val="009D91"/>
              </a:buClr>
              <a:buNone/>
            </a:pPr>
            <a:endParaRPr lang="en-US" altLang="ja-JP" b="1">
              <a:latin typeface="+mn-lt"/>
              <a:ea typeface="Meiryo" panose="020B0604030504040204" pitchFamily="34" charset="-128"/>
            </a:endParaRPr>
          </a:p>
        </p:txBody>
      </p:sp>
      <p:sp>
        <p:nvSpPr>
          <p:cNvPr id="105" name="Google Shape;105;p12"/>
          <p:cNvSpPr txBox="1">
            <a:spLocks noGrp="1"/>
          </p:cNvSpPr>
          <p:nvPr>
            <p:ph type="sldNum" idx="12"/>
          </p:nvPr>
        </p:nvSpPr>
        <p:spPr>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AE9D"/>
                </a:solidFill>
                <a:effectLst/>
                <a:uLnTx/>
                <a:uFillTx/>
                <a:latin typeface="Arial"/>
                <a:ea typeface="Karla"/>
                <a:cs typeface="Karla"/>
                <a:sym typeface="Karl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0" cap="none" spc="0" normalizeH="0" baseline="0" noProof="0">
              <a:ln>
                <a:noFill/>
              </a:ln>
              <a:solidFill>
                <a:srgbClr val="00AE9D"/>
              </a:solidFill>
              <a:effectLst/>
              <a:uLnTx/>
              <a:uFillTx/>
              <a:latin typeface="Arial"/>
              <a:ea typeface="Karla"/>
              <a:cs typeface="Karla"/>
              <a:sym typeface="Karla"/>
            </a:endParaRPr>
          </a:p>
        </p:txBody>
      </p:sp>
      <p:sp>
        <p:nvSpPr>
          <p:cNvPr id="41" name="コンテンツ プレースホルダー 2">
            <a:extLst>
              <a:ext uri="{FF2B5EF4-FFF2-40B4-BE49-F238E27FC236}">
                <a16:creationId xmlns:a16="http://schemas.microsoft.com/office/drawing/2014/main" id="{F223D2CF-B997-48A3-874C-3C0849CF93CC}"/>
              </a:ext>
            </a:extLst>
          </p:cNvPr>
          <p:cNvSpPr txBox="1">
            <a:spLocks/>
          </p:cNvSpPr>
          <p:nvPr/>
        </p:nvSpPr>
        <p:spPr>
          <a:xfrm>
            <a:off x="208213" y="2357964"/>
            <a:ext cx="9676772" cy="2647666"/>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1" lang="ja-JP" altLang="ja-JP" sz="1500" b="1" i="0" u="none" strike="noStrike" kern="1200" cap="none" spc="0" normalizeH="0" baseline="0" noProof="0">
              <a:ln>
                <a:noFill/>
              </a:ln>
              <a:solidFill>
                <a:srgbClr val="000000"/>
              </a:solidFill>
              <a:effectLst/>
              <a:uLnTx/>
              <a:uFillTx/>
              <a:latin typeface="游ゴシック" panose="020F0502020204030204"/>
              <a:ea typeface="游ゴシック" panose="020B0400000000000000" pitchFamily="50" charset="-128"/>
              <a:cs typeface="+mn-cs"/>
              <a:sym typeface="Arial"/>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１ 会員とベンダーとの連携を推進し会員企業の業績向上を支援する</a:t>
            </a:r>
            <a:endParaRPr lang="en-US" altLang="ja-JP" sz="2000" b="1" i="0" u="none" strike="noStrike" kern="1200" cap="none" spc="0" normalizeH="0" baseline="0" noProof="0">
              <a:ln>
                <a:noFill/>
              </a:ln>
              <a:solidFill>
                <a:srgbClr val="005549"/>
              </a:solidFill>
              <a:effectLst/>
              <a:uLnTx/>
              <a:uFillTx/>
              <a:latin typeface="メイリオ"/>
              <a:ea typeface="メイリオ"/>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２ 人を</a:t>
            </a:r>
            <a:r>
              <a:rPr kumimoji="1" lang="ja-JP" altLang="ja-JP" sz="2000" b="1" i="0" u="none" strike="noStrike" kern="1200" cap="none" spc="0" normalizeH="0" baseline="0" noProof="0">
                <a:ln>
                  <a:noFill/>
                </a:ln>
                <a:solidFill>
                  <a:srgbClr val="005549"/>
                </a:solidFill>
                <a:effectLst/>
                <a:uLnTx/>
                <a:uFillTx/>
                <a:latin typeface="メイリオ"/>
                <a:ea typeface="メイリオ"/>
                <a:sym typeface="Arial"/>
              </a:rPr>
              <a:t>集める活動</a:t>
            </a:r>
            <a:r>
              <a:rPr lang="ja-JP" altLang="en-US" sz="2000" b="1">
                <a:solidFill>
                  <a:srgbClr val="005549"/>
                </a:solidFill>
                <a:latin typeface="メイリオ"/>
                <a:ea typeface="メイリオ"/>
              </a:rPr>
              <a:t>と</a:t>
            </a:r>
            <a:r>
              <a:rPr kumimoji="1" lang="ja-JP" altLang="ja-JP" sz="2000" b="1" i="0" u="none" strike="noStrike" kern="1200" cap="none" spc="0" normalizeH="0" baseline="0" noProof="0">
                <a:ln>
                  <a:noFill/>
                </a:ln>
                <a:solidFill>
                  <a:srgbClr val="005549"/>
                </a:solidFill>
                <a:effectLst/>
                <a:uLnTx/>
                <a:uFillTx/>
                <a:latin typeface="メイリオ"/>
                <a:ea typeface="メイリオ"/>
                <a:sym typeface="Arial"/>
              </a:rPr>
              <a:t>情報を</a:t>
            </a: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素早く集めて発信する</a:t>
            </a:r>
            <a:r>
              <a:rPr kumimoji="1" lang="ja-JP" altLang="ja-JP" sz="2000" b="1" i="0" u="none" strike="noStrike" kern="1200" cap="none" spc="0" normalizeH="0" baseline="0" noProof="0">
                <a:ln>
                  <a:noFill/>
                </a:ln>
                <a:solidFill>
                  <a:srgbClr val="005549"/>
                </a:solidFill>
                <a:effectLst/>
                <a:uLnTx/>
                <a:uFillTx/>
                <a:latin typeface="メイリオ"/>
                <a:ea typeface="メイリオ"/>
                <a:sym typeface="Arial"/>
              </a:rPr>
              <a:t>活動</a:t>
            </a:r>
            <a:r>
              <a:rPr lang="ja-JP" altLang="en-US" sz="2000" b="1">
                <a:solidFill>
                  <a:srgbClr val="005549"/>
                </a:solidFill>
                <a:latin typeface="メイリオ"/>
                <a:ea typeface="メイリオ"/>
              </a:rPr>
              <a:t>を推進</a:t>
            </a: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する</a:t>
            </a:r>
            <a:endParaRPr lang="en-US" altLang="ja-JP" sz="2000" b="1" i="0" u="none" strike="noStrike" kern="1200" cap="none" spc="0" normalizeH="0" baseline="0" noProof="0">
              <a:ln>
                <a:noFill/>
              </a:ln>
              <a:solidFill>
                <a:srgbClr val="005549"/>
              </a:solidFill>
              <a:effectLst/>
              <a:uLnTx/>
              <a:uFillTx/>
              <a:latin typeface="メイリオ"/>
              <a:ea typeface="メイリオ"/>
            </a:endParaRPr>
          </a:p>
          <a:p>
            <a:pPr marL="0" indent="0">
              <a:buClrTx/>
              <a:buNone/>
              <a:defRPr/>
            </a:pPr>
            <a:r>
              <a:rPr kumimoji="1" lang="ja-JP" altLang="en-US" sz="2000" b="1" i="0" u="none" strike="noStrike" kern="1200" cap="none" spc="0" normalizeH="0" baseline="0" noProof="0">
                <a:ln>
                  <a:noFill/>
                </a:ln>
                <a:solidFill>
                  <a:srgbClr val="005549"/>
                </a:solidFill>
                <a:effectLst/>
                <a:uLnTx/>
                <a:uFillTx/>
                <a:latin typeface="メイリオ"/>
                <a:ea typeface="メイリオ"/>
                <a:sym typeface="Arial"/>
              </a:rPr>
              <a:t>３</a:t>
            </a:r>
            <a:r>
              <a:rPr lang="ja-JP" altLang="en-US" sz="2000" b="1">
                <a:solidFill>
                  <a:srgbClr val="005549"/>
                </a:solidFill>
                <a:latin typeface="メイリオ"/>
                <a:ea typeface="メイリオ"/>
              </a:rPr>
              <a:t> AIの活用などの業界標準を創り出し新しい市場を創造する</a:t>
            </a:r>
            <a:endParaRPr lang="ja-JP" altLang="en-US" sz="2000" b="1" i="0" u="none" strike="noStrike" kern="1200" cap="none" spc="0" normalizeH="0" baseline="0" noProof="0">
              <a:ln>
                <a:noFill/>
              </a:ln>
              <a:solidFill>
                <a:srgbClr val="005549"/>
              </a:solidFill>
              <a:effectLst/>
              <a:uLnTx/>
              <a:uFillTx/>
              <a:latin typeface="メイリオ"/>
              <a:ea typeface="メイリオ"/>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ja-JP" altLang="en-US" sz="2000" b="1" i="0" u="none" strike="noStrike" kern="1200" cap="none" spc="0" normalizeH="0" baseline="0" noProof="0">
              <a:ln>
                <a:noFill/>
              </a:ln>
              <a:solidFill>
                <a:srgbClr val="005549"/>
              </a:solidFill>
              <a:effectLst/>
              <a:uLnTx/>
              <a:uFillTx/>
              <a:latin typeface="メイリオ"/>
              <a:ea typeface="メイリオ"/>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ja-JP" altLang="ja-JP" sz="2000" b="1" i="0" u="none" strike="noStrike" kern="1200" cap="none" spc="0" normalizeH="0" baseline="0" noProof="0">
              <a:ln>
                <a:noFill/>
              </a:ln>
              <a:solidFill>
                <a:srgbClr val="005549"/>
              </a:solidFill>
              <a:effectLst/>
              <a:uLnTx/>
              <a:uFillTx/>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0C5715BF-53C9-4EC4-8E99-CF50AD3EC570}"/>
              </a:ext>
            </a:extLst>
          </p:cNvPr>
          <p:cNvSpPr txBox="1"/>
          <p:nvPr/>
        </p:nvSpPr>
        <p:spPr>
          <a:xfrm>
            <a:off x="5364757" y="4233049"/>
            <a:ext cx="2832827" cy="30777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400" b="0" i="0" u="none" strike="noStrike" kern="0" cap="none" spc="0" normalizeH="0" baseline="0" noProof="0" dirty="0">
                <a:ln>
                  <a:noFill/>
                </a:ln>
                <a:solidFill>
                  <a:srgbClr val="000000"/>
                </a:solidFill>
                <a:effectLst/>
                <a:uLnTx/>
                <a:uFillTx/>
                <a:latin typeface="Arial"/>
                <a:cs typeface="Arial"/>
                <a:sym typeface="Arial"/>
              </a:rPr>
              <a:t>　　</a:t>
            </a:r>
            <a:r>
              <a:rPr kumimoji="1" lang="en-US" altLang="ja-JP" dirty="0">
                <a:solidFill>
                  <a:srgbClr val="FF0000"/>
                </a:solidFill>
                <a:latin typeface="メイリオ" panose="020B0604030504040204" pitchFamily="50" charset="-128"/>
                <a:ea typeface="メイリオ" panose="020B0604030504040204" pitchFamily="50" charset="-128"/>
              </a:rPr>
              <a:t>2026</a:t>
            </a:r>
            <a:r>
              <a:rPr kumimoji="1" lang="ja-JP" altLang="en-US" sz="14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sym typeface="Arial"/>
              </a:rPr>
              <a:t>年</a:t>
            </a:r>
            <a:r>
              <a:rPr kumimoji="1" lang="ja-JP" altLang="en-US" dirty="0">
                <a:solidFill>
                  <a:srgbClr val="FF0000"/>
                </a:solidFill>
                <a:latin typeface="メイリオ" panose="020B0604030504040204" pitchFamily="50" charset="-128"/>
                <a:ea typeface="メイリオ" panose="020B0604030504040204" pitchFamily="50" charset="-128"/>
              </a:rPr>
              <a:t>4</a:t>
            </a:r>
            <a:r>
              <a:rPr kumimoji="1" lang="ja-JP" altLang="en-US" sz="14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sym typeface="Arial"/>
              </a:rPr>
              <a:t>月</a:t>
            </a:r>
            <a:r>
              <a:rPr kumimoji="1" lang="en-US" altLang="ja-JP" dirty="0">
                <a:solidFill>
                  <a:srgbClr val="FF0000"/>
                </a:solidFill>
                <a:latin typeface="メイリオ" panose="020B0604030504040204" pitchFamily="50" charset="-128"/>
                <a:ea typeface="メイリオ" panose="020B0604030504040204" pitchFamily="50" charset="-128"/>
              </a:rPr>
              <a:t>22</a:t>
            </a:r>
            <a:r>
              <a:rPr kumimoji="1" lang="ja-JP" altLang="en-US" sz="1400" b="0"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sym typeface="Arial"/>
              </a:rPr>
              <a:t>日理事会承認</a:t>
            </a:r>
          </a:p>
        </p:txBody>
      </p:sp>
    </p:spTree>
    <p:extLst>
      <p:ext uri="{BB962C8B-B14F-4D97-AF65-F5344CB8AC3E}">
        <p14:creationId xmlns:p14="http://schemas.microsoft.com/office/powerpoint/2010/main" val="65355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12" name="正方形/長方形 111">
            <a:extLst>
              <a:ext uri="{FF2B5EF4-FFF2-40B4-BE49-F238E27FC236}">
                <a16:creationId xmlns:a16="http://schemas.microsoft.com/office/drawing/2014/main" id="{454BB33E-7AF2-48C8-AA8E-69D98EB5DE6E}"/>
              </a:ext>
            </a:extLst>
          </p:cNvPr>
          <p:cNvSpPr/>
          <p:nvPr/>
        </p:nvSpPr>
        <p:spPr>
          <a:xfrm>
            <a:off x="528112" y="914455"/>
            <a:ext cx="3867385" cy="1202861"/>
          </a:xfrm>
          <a:prstGeom prst="rect">
            <a:avLst/>
          </a:prstGeom>
          <a:solidFill>
            <a:srgbClr val="009D91">
              <a:alpha val="29804"/>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en-US" altLang="ja-JP">
              <a:solidFill>
                <a:srgbClr val="004B52"/>
              </a:solidFill>
              <a:latin typeface="Meiryo" panose="020B0604030504040204" pitchFamily="34" charset="-128"/>
              <a:ea typeface="Meiryo" panose="020B0604030504040204" pitchFamily="34" charset="-128"/>
            </a:endParaRPr>
          </a:p>
        </p:txBody>
      </p:sp>
      <p:sp>
        <p:nvSpPr>
          <p:cNvPr id="117" name="正方形/長方形 116">
            <a:extLst>
              <a:ext uri="{FF2B5EF4-FFF2-40B4-BE49-F238E27FC236}">
                <a16:creationId xmlns:a16="http://schemas.microsoft.com/office/drawing/2014/main" id="{368D622E-03ED-4D59-827A-D45CD3045261}"/>
              </a:ext>
            </a:extLst>
          </p:cNvPr>
          <p:cNvSpPr/>
          <p:nvPr/>
        </p:nvSpPr>
        <p:spPr>
          <a:xfrm>
            <a:off x="4926942" y="923975"/>
            <a:ext cx="4133035" cy="1202628"/>
          </a:xfrm>
          <a:prstGeom prst="rect">
            <a:avLst/>
          </a:prstGeom>
          <a:solidFill>
            <a:srgbClr val="A0E051">
              <a:alpha val="29804"/>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sz="1600">
              <a:solidFill>
                <a:srgbClr val="004B52"/>
              </a:solidFill>
              <a:latin typeface="Meiryo" panose="020B0604030504040204" pitchFamily="34" charset="-128"/>
              <a:ea typeface="Meiryo" panose="020B0604030504040204" pitchFamily="34" charset="-128"/>
            </a:endParaRPr>
          </a:p>
        </p:txBody>
      </p:sp>
      <p:sp>
        <p:nvSpPr>
          <p:cNvPr id="105" name="Google Shape;105;p1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latin typeface="+mn-lt"/>
              </a:rPr>
              <a:t>5</a:t>
            </a:fld>
            <a:endParaRPr>
              <a:latin typeface="+mn-lt"/>
            </a:endParaRPr>
          </a:p>
        </p:txBody>
      </p:sp>
      <p:sp>
        <p:nvSpPr>
          <p:cNvPr id="60" name="Google Shape;196;p22">
            <a:extLst>
              <a:ext uri="{FF2B5EF4-FFF2-40B4-BE49-F238E27FC236}">
                <a16:creationId xmlns:a16="http://schemas.microsoft.com/office/drawing/2014/main" id="{84A7FA17-B374-41C4-A102-B9293BFC1E59}"/>
              </a:ext>
            </a:extLst>
          </p:cNvPr>
          <p:cNvSpPr txBox="1">
            <a:spLocks/>
          </p:cNvSpPr>
          <p:nvPr/>
        </p:nvSpPr>
        <p:spPr>
          <a:xfrm>
            <a:off x="808033" y="382487"/>
            <a:ext cx="7370700" cy="721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zh-CN" altLang="en-US" sz="3200">
                <a:latin typeface="Meiryo" panose="020B0604030504040204" pitchFamily="34" charset="-128"/>
                <a:ea typeface="Meiryo" panose="020B0604030504040204" pitchFamily="34" charset="-128"/>
              </a:rPr>
              <a:t>総会員数　</a:t>
            </a:r>
            <a:endParaRPr lang="zh-CN" altLang="en-US" sz="1800">
              <a:latin typeface="Meiryo" panose="020B0604030504040204" pitchFamily="34" charset="-128"/>
              <a:ea typeface="Meiryo" panose="020B0604030504040204" pitchFamily="34" charset="-128"/>
            </a:endParaRPr>
          </a:p>
        </p:txBody>
      </p:sp>
      <p:sp>
        <p:nvSpPr>
          <p:cNvPr id="61" name="Google Shape;196;p22">
            <a:extLst>
              <a:ext uri="{FF2B5EF4-FFF2-40B4-BE49-F238E27FC236}">
                <a16:creationId xmlns:a16="http://schemas.microsoft.com/office/drawing/2014/main" id="{FC841C5C-AC0E-48E3-9ADC-D053CEE39609}"/>
              </a:ext>
            </a:extLst>
          </p:cNvPr>
          <p:cNvSpPr txBox="1">
            <a:spLocks/>
          </p:cNvSpPr>
          <p:nvPr/>
        </p:nvSpPr>
        <p:spPr>
          <a:xfrm>
            <a:off x="2901141" y="358652"/>
            <a:ext cx="7370700" cy="7211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US" altLang="ja-JP" sz="3200" dirty="0">
                <a:solidFill>
                  <a:schemeClr val="accent6"/>
                </a:solidFill>
                <a:latin typeface="Meiryo"/>
                <a:ea typeface="Meiryo"/>
              </a:rPr>
              <a:t>512</a:t>
            </a:r>
            <a:r>
              <a:rPr lang="zh-CN" altLang="en-US" sz="3200" dirty="0">
                <a:solidFill>
                  <a:schemeClr val="accent6"/>
                </a:solidFill>
                <a:latin typeface="Meiryo"/>
                <a:ea typeface="Meiryo"/>
              </a:rPr>
              <a:t>社</a:t>
            </a:r>
            <a:endParaRPr lang="zh-CN" altLang="en-US" sz="1800" dirty="0">
              <a:solidFill>
                <a:schemeClr val="accent6"/>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C04626A1-C279-46E6-A38A-65D50EED7275}"/>
              </a:ext>
            </a:extLst>
          </p:cNvPr>
          <p:cNvSpPr txBox="1"/>
          <p:nvPr/>
        </p:nvSpPr>
        <p:spPr>
          <a:xfrm>
            <a:off x="4195812" y="527859"/>
            <a:ext cx="1087157" cy="307777"/>
          </a:xfrm>
          <a:prstGeom prst="rect">
            <a:avLst/>
          </a:prstGeom>
          <a:noFill/>
        </p:spPr>
        <p:txBody>
          <a:bodyPr wrap="none" lIns="91440" tIns="45720" rIns="91440" bIns="45720" rtlCol="0" anchor="t">
            <a:spAutoFit/>
          </a:bodyPr>
          <a:lstStyle/>
          <a:p>
            <a:r>
              <a:rPr kumimoji="1" lang="ja-JP" altLang="en-US" dirty="0"/>
              <a:t>　</a:t>
            </a:r>
            <a:r>
              <a:rPr kumimoji="1" lang="en-US" altLang="ja-JP" sz="1100" dirty="0">
                <a:latin typeface="メイリオ"/>
                <a:ea typeface="メイリオ"/>
              </a:rPr>
              <a:t>2026</a:t>
            </a:r>
            <a:r>
              <a:rPr kumimoji="1" lang="ja-JP" altLang="en-US" sz="1100" dirty="0">
                <a:latin typeface="メイリオ"/>
                <a:ea typeface="メイリオ"/>
              </a:rPr>
              <a:t>年</a:t>
            </a:r>
            <a:r>
              <a:rPr kumimoji="1" lang="en-US" altLang="ja-JP" sz="1100" dirty="0">
                <a:latin typeface="メイリオ"/>
                <a:ea typeface="メイリオ"/>
              </a:rPr>
              <a:t>5</a:t>
            </a:r>
            <a:r>
              <a:rPr kumimoji="1" lang="ja-JP" altLang="en-US" sz="1100" dirty="0">
                <a:latin typeface="メイリオ"/>
                <a:ea typeface="メイリオ"/>
              </a:rPr>
              <a:t>月</a:t>
            </a:r>
          </a:p>
        </p:txBody>
      </p:sp>
      <p:sp>
        <p:nvSpPr>
          <p:cNvPr id="111" name="テキスト ボックス 110">
            <a:extLst>
              <a:ext uri="{FF2B5EF4-FFF2-40B4-BE49-F238E27FC236}">
                <a16:creationId xmlns:a16="http://schemas.microsoft.com/office/drawing/2014/main" id="{2500F04F-8506-44D7-82A6-1C32F2CB085E}"/>
              </a:ext>
            </a:extLst>
          </p:cNvPr>
          <p:cNvSpPr txBox="1"/>
          <p:nvPr/>
        </p:nvSpPr>
        <p:spPr>
          <a:xfrm>
            <a:off x="638036" y="942382"/>
            <a:ext cx="3647827" cy="1477328"/>
          </a:xfrm>
          <a:prstGeom prst="rect">
            <a:avLst/>
          </a:prstGeom>
          <a:noFill/>
        </p:spPr>
        <p:txBody>
          <a:bodyPr wrap="square" lIns="91440" tIns="45720" rIns="91440" bIns="45720" rtlCol="0" anchor="t">
            <a:spAutoFit/>
          </a:bodyPr>
          <a:lstStyle/>
          <a:p>
            <a:r>
              <a:rPr kumimoji="1" lang="ja-JP" altLang="en-US" sz="2400" dirty="0">
                <a:solidFill>
                  <a:schemeClr val="tx1"/>
                </a:solidFill>
                <a:latin typeface="Meiryo"/>
                <a:ea typeface="Meiryo"/>
              </a:rPr>
              <a:t>　正会員　　</a:t>
            </a:r>
            <a:r>
              <a:rPr kumimoji="1" lang="en-US" altLang="ja-JP" sz="2400" dirty="0">
                <a:solidFill>
                  <a:schemeClr val="tx1"/>
                </a:solidFill>
                <a:latin typeface="Meiryo"/>
                <a:ea typeface="Meiryo"/>
              </a:rPr>
              <a:t>347</a:t>
            </a:r>
            <a:r>
              <a:rPr kumimoji="1" lang="ja-JP" altLang="en-US" sz="2400" dirty="0">
                <a:solidFill>
                  <a:schemeClr val="tx1"/>
                </a:solidFill>
                <a:latin typeface="Meiryo"/>
                <a:ea typeface="Meiryo"/>
              </a:rPr>
              <a:t>社</a:t>
            </a:r>
            <a:endParaRPr lang="en-US" altLang="ja-JP" sz="24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a:ea typeface="Meiryo"/>
              </a:rPr>
              <a:t>システムインテグレータ、</a:t>
            </a:r>
            <a:r>
              <a:rPr kumimoji="1" lang="en-US" altLang="ja-JP" sz="1300" dirty="0">
                <a:solidFill>
                  <a:schemeClr val="tx1"/>
                </a:solidFill>
                <a:latin typeface="Meiryo"/>
                <a:ea typeface="Meiryo"/>
              </a:rPr>
              <a:t> </a:t>
            </a:r>
            <a:endParaRPr lang="en-US" altLang="ja-JP" sz="1300" dirty="0">
              <a:solidFill>
                <a:schemeClr val="tx1"/>
              </a:solidFill>
              <a:latin typeface="Meiryo" panose="020B0604030504040204" pitchFamily="34" charset="-128"/>
              <a:ea typeface="Meiryo" panose="020B0604030504040204" pitchFamily="34" charset="-128"/>
            </a:endParaRPr>
          </a:p>
          <a:p>
            <a:r>
              <a:rPr kumimoji="1" lang="en-US" altLang="ja-JP" sz="1300" dirty="0">
                <a:solidFill>
                  <a:schemeClr val="tx1"/>
                </a:solidFill>
                <a:latin typeface="Meiryo"/>
                <a:ea typeface="Meiryo"/>
              </a:rPr>
              <a:t>ICT</a:t>
            </a:r>
            <a:r>
              <a:rPr kumimoji="1" lang="ja-JP" altLang="en-US" sz="1300" dirty="0">
                <a:solidFill>
                  <a:schemeClr val="tx1"/>
                </a:solidFill>
                <a:latin typeface="Meiryo"/>
                <a:ea typeface="Meiryo"/>
              </a:rPr>
              <a:t>サービス、サポートサービスなど、</a:t>
            </a:r>
            <a:endParaRPr kumimoji="1" lang="en-US" altLang="ja-JP" sz="1300" dirty="0">
              <a:solidFill>
                <a:schemeClr val="tx1"/>
              </a:solidFill>
              <a:latin typeface="Meiryo"/>
              <a:ea typeface="Meiryo"/>
            </a:endParaRPr>
          </a:p>
          <a:p>
            <a:r>
              <a:rPr kumimoji="1" lang="ja-JP" altLang="en-US" sz="1300" dirty="0">
                <a:solidFill>
                  <a:schemeClr val="tx1"/>
                </a:solidFill>
                <a:latin typeface="Meiryo" panose="020B0604030504040204" pitchFamily="34" charset="-128"/>
                <a:ea typeface="Meiryo" panose="020B0604030504040204" pitchFamily="34" charset="-128"/>
              </a:rPr>
              <a:t>エンドユーザーに直接提供を行って</a:t>
            </a:r>
            <a:endParaRPr kumimoji="1" lang="en-US" altLang="ja-JP" sz="13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panose="020B0604030504040204" pitchFamily="34" charset="-128"/>
                <a:ea typeface="Meiryo" panose="020B0604030504040204" pitchFamily="34" charset="-128"/>
              </a:rPr>
              <a:t>いる法人向け販売会社</a:t>
            </a:r>
            <a:endParaRPr kumimoji="1" lang="en-US" altLang="ja-JP" sz="1300" dirty="0">
              <a:solidFill>
                <a:schemeClr val="tx1"/>
              </a:solidFill>
              <a:latin typeface="Meiryo" panose="020B0604030504040204" pitchFamily="34" charset="-128"/>
              <a:ea typeface="Meiryo" panose="020B0604030504040204" pitchFamily="34" charset="-128"/>
            </a:endParaRPr>
          </a:p>
          <a:p>
            <a:endParaRPr kumimoji="1" lang="ja-JP" altLang="en-US" dirty="0">
              <a:solidFill>
                <a:schemeClr val="tx1"/>
              </a:solidFill>
            </a:endParaRPr>
          </a:p>
        </p:txBody>
      </p:sp>
      <p:sp>
        <p:nvSpPr>
          <p:cNvPr id="113" name="十字形 112">
            <a:extLst>
              <a:ext uri="{FF2B5EF4-FFF2-40B4-BE49-F238E27FC236}">
                <a16:creationId xmlns:a16="http://schemas.microsoft.com/office/drawing/2014/main" id="{3E942E1C-DA9A-4440-AD7D-2D30CE86AA42}"/>
              </a:ext>
            </a:extLst>
          </p:cNvPr>
          <p:cNvSpPr/>
          <p:nvPr/>
        </p:nvSpPr>
        <p:spPr>
          <a:xfrm>
            <a:off x="4443207" y="1377882"/>
            <a:ext cx="467833" cy="467833"/>
          </a:xfrm>
          <a:prstGeom prst="plus">
            <a:avLst>
              <a:gd name="adj" fmla="val 38636"/>
            </a:avLst>
          </a:prstGeom>
          <a:solidFill>
            <a:srgbClr val="004B52"/>
          </a:solidFill>
          <a:ln>
            <a:solidFill>
              <a:srgbClr val="004B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4B52"/>
              </a:solidFill>
            </a:endParaRPr>
          </a:p>
        </p:txBody>
      </p:sp>
      <p:sp>
        <p:nvSpPr>
          <p:cNvPr id="116" name="テキスト ボックス 115">
            <a:extLst>
              <a:ext uri="{FF2B5EF4-FFF2-40B4-BE49-F238E27FC236}">
                <a16:creationId xmlns:a16="http://schemas.microsoft.com/office/drawing/2014/main" id="{392A926E-4443-4313-A2EF-0C95E630DA50}"/>
              </a:ext>
            </a:extLst>
          </p:cNvPr>
          <p:cNvSpPr txBox="1"/>
          <p:nvPr/>
        </p:nvSpPr>
        <p:spPr>
          <a:xfrm>
            <a:off x="5030280" y="994162"/>
            <a:ext cx="4416791" cy="1171783"/>
          </a:xfrm>
          <a:prstGeom prst="rect">
            <a:avLst/>
          </a:prstGeom>
          <a:noFill/>
        </p:spPr>
        <p:txBody>
          <a:bodyPr wrap="square" lIns="91440" tIns="45720" rIns="91440" bIns="45720" rtlCol="0" anchor="t">
            <a:spAutoFit/>
          </a:bodyPr>
          <a:lstStyle/>
          <a:p>
            <a:r>
              <a:rPr kumimoji="1" lang="ja-JP" altLang="en-US" sz="2400" dirty="0">
                <a:solidFill>
                  <a:schemeClr val="tx1"/>
                </a:solidFill>
                <a:latin typeface="Meiryo"/>
                <a:ea typeface="Meiryo"/>
              </a:rPr>
              <a:t>　賛助会員　</a:t>
            </a:r>
            <a:r>
              <a:rPr kumimoji="1" lang="en-US" altLang="ja-JP" sz="2400" dirty="0">
                <a:solidFill>
                  <a:schemeClr val="tx1"/>
                </a:solidFill>
                <a:latin typeface="Meiryo"/>
                <a:ea typeface="Meiryo"/>
              </a:rPr>
              <a:t>165</a:t>
            </a:r>
            <a:r>
              <a:rPr kumimoji="1" lang="ja-JP" altLang="en-US" sz="2400" dirty="0">
                <a:solidFill>
                  <a:schemeClr val="tx1"/>
                </a:solidFill>
                <a:latin typeface="Meiryo"/>
                <a:ea typeface="Meiryo"/>
              </a:rPr>
              <a:t>社</a:t>
            </a:r>
            <a:endParaRPr lang="en-US" altLang="ja-JP" sz="2400" dirty="0">
              <a:solidFill>
                <a:schemeClr val="tx1"/>
              </a:solidFill>
              <a:latin typeface="Meiryo" panose="020B0604030504040204" pitchFamily="34" charset="-128"/>
              <a:ea typeface="Meiryo" panose="020B0604030504040204" pitchFamily="34" charset="-128"/>
            </a:endParaRPr>
          </a:p>
          <a:p>
            <a:pPr algn="ctr"/>
            <a:endParaRPr kumimoji="1" lang="en-US" altLang="ja-JP" sz="5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panose="020B0604030504040204" pitchFamily="34" charset="-128"/>
                <a:ea typeface="Meiryo" panose="020B0604030504040204" pitchFamily="34" charset="-128"/>
              </a:rPr>
              <a:t>ハード、ソフト、サービスなど</a:t>
            </a:r>
            <a:endParaRPr kumimoji="1" lang="en-US" altLang="ja-JP" sz="1300" dirty="0">
              <a:solidFill>
                <a:schemeClr val="tx1"/>
              </a:solidFill>
              <a:latin typeface="Meiryo" panose="020B0604030504040204" pitchFamily="34" charset="-128"/>
              <a:ea typeface="Meiryo" panose="020B0604030504040204" pitchFamily="34" charset="-128"/>
            </a:endParaRPr>
          </a:p>
          <a:p>
            <a:r>
              <a:rPr kumimoji="1" lang="en-US" altLang="ja-JP" sz="1300" dirty="0">
                <a:solidFill>
                  <a:schemeClr val="tx1"/>
                </a:solidFill>
                <a:latin typeface="Meiryo"/>
                <a:ea typeface="Meiryo"/>
              </a:rPr>
              <a:t>ICT</a:t>
            </a:r>
            <a:r>
              <a:rPr kumimoji="1" lang="ja-JP" altLang="en-US" sz="1300" dirty="0">
                <a:solidFill>
                  <a:schemeClr val="tx1"/>
                </a:solidFill>
                <a:latin typeface="Meiryo"/>
                <a:ea typeface="Meiryo"/>
              </a:rPr>
              <a:t>販売会社へ製品サービスを</a:t>
            </a:r>
            <a:endParaRPr lang="en-US" altLang="ja-JP" sz="1300" dirty="0">
              <a:solidFill>
                <a:schemeClr val="tx1"/>
              </a:solidFill>
              <a:latin typeface="Meiryo" panose="020B0604030504040204" pitchFamily="34" charset="-128"/>
              <a:ea typeface="Meiryo" panose="020B0604030504040204" pitchFamily="34" charset="-128"/>
            </a:endParaRPr>
          </a:p>
          <a:p>
            <a:r>
              <a:rPr kumimoji="1" lang="ja-JP" altLang="en-US" sz="1300" dirty="0">
                <a:solidFill>
                  <a:schemeClr val="tx1"/>
                </a:solidFill>
                <a:latin typeface="Meiryo" panose="020B0604030504040204" pitchFamily="34" charset="-128"/>
                <a:ea typeface="Meiryo" panose="020B0604030504040204" pitchFamily="34" charset="-128"/>
              </a:rPr>
              <a:t>提供しているベンダー</a:t>
            </a:r>
          </a:p>
        </p:txBody>
      </p:sp>
      <p:pic>
        <p:nvPicPr>
          <p:cNvPr id="5" name="図 4">
            <a:extLst>
              <a:ext uri="{FF2B5EF4-FFF2-40B4-BE49-F238E27FC236}">
                <a16:creationId xmlns:a16="http://schemas.microsoft.com/office/drawing/2014/main" id="{85A631E0-30BF-4222-AFF6-23CE58CF72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8733" y="1306356"/>
            <a:ext cx="737041" cy="747481"/>
          </a:xfrm>
          <a:prstGeom prst="rect">
            <a:avLst/>
          </a:prstGeom>
        </p:spPr>
      </p:pic>
      <p:pic>
        <p:nvPicPr>
          <p:cNvPr id="6" name="図 5">
            <a:extLst>
              <a:ext uri="{FF2B5EF4-FFF2-40B4-BE49-F238E27FC236}">
                <a16:creationId xmlns:a16="http://schemas.microsoft.com/office/drawing/2014/main" id="{CD334972-3469-4B17-936A-3175380A65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0849" y="1322478"/>
            <a:ext cx="735608" cy="748146"/>
          </a:xfrm>
          <a:prstGeom prst="rect">
            <a:avLst/>
          </a:prstGeom>
        </p:spPr>
      </p:pic>
      <p:sp>
        <p:nvSpPr>
          <p:cNvPr id="114" name="テキスト ボックス 113">
            <a:extLst>
              <a:ext uri="{FF2B5EF4-FFF2-40B4-BE49-F238E27FC236}">
                <a16:creationId xmlns:a16="http://schemas.microsoft.com/office/drawing/2014/main" id="{37E2A370-C2CB-4AC1-8E78-CFC91E35E2F5}"/>
              </a:ext>
            </a:extLst>
          </p:cNvPr>
          <p:cNvSpPr txBox="1"/>
          <p:nvPr/>
        </p:nvSpPr>
        <p:spPr>
          <a:xfrm>
            <a:off x="3064657" y="69267"/>
            <a:ext cx="5090474" cy="307777"/>
          </a:xfrm>
          <a:prstGeom prst="rect">
            <a:avLst/>
          </a:prstGeom>
          <a:noFill/>
        </p:spPr>
        <p:txBody>
          <a:bodyPr wrap="square">
            <a:spAutoFit/>
          </a:bodyPr>
          <a:lstStyle/>
          <a:p>
            <a:r>
              <a:rPr lang="ja-JP" altLang="en-US" b="0" i="0">
                <a:solidFill>
                  <a:srgbClr val="000000"/>
                </a:solidFill>
                <a:effectLst/>
                <a:latin typeface="Meiryo" panose="020B0604030504040204" pitchFamily="50" charset="-128"/>
                <a:ea typeface="Meiryo" panose="020B0604030504040204" pitchFamily="50" charset="-128"/>
              </a:rPr>
              <a:t> </a:t>
            </a:r>
            <a:endParaRPr lang="ja-JP" altLang="en-US"/>
          </a:p>
        </p:txBody>
      </p:sp>
      <p:graphicFrame>
        <p:nvGraphicFramePr>
          <p:cNvPr id="9" name="コンテンツ プレースホルダー 5">
            <a:extLst>
              <a:ext uri="{FF2B5EF4-FFF2-40B4-BE49-F238E27FC236}">
                <a16:creationId xmlns:a16="http://schemas.microsoft.com/office/drawing/2014/main" id="{C4B5D2F7-5DD8-6B25-8A74-47D4CCA60084}"/>
              </a:ext>
            </a:extLst>
          </p:cNvPr>
          <p:cNvGraphicFramePr>
            <a:graphicFrameLocks/>
          </p:cNvGraphicFramePr>
          <p:nvPr>
            <p:extLst>
              <p:ext uri="{D42A27DB-BD31-4B8C-83A1-F6EECF244321}">
                <p14:modId xmlns:p14="http://schemas.microsoft.com/office/powerpoint/2010/main" val="2193889729"/>
              </p:ext>
            </p:extLst>
          </p:nvPr>
        </p:nvGraphicFramePr>
        <p:xfrm>
          <a:off x="14194" y="2237104"/>
          <a:ext cx="8958377" cy="2746525"/>
        </p:xfrm>
        <a:graphic>
          <a:graphicData uri="http://schemas.openxmlformats.org/drawingml/2006/chart">
            <c:chart xmlns:c="http://schemas.openxmlformats.org/drawingml/2006/chart" xmlns:r="http://schemas.openxmlformats.org/officeDocument/2006/relationships" r:id="rId5"/>
          </a:graphicData>
        </a:graphic>
      </p:graphicFrame>
      <p:cxnSp>
        <p:nvCxnSpPr>
          <p:cNvPr id="24" name="直線矢印コネクタ 23">
            <a:extLst>
              <a:ext uri="{FF2B5EF4-FFF2-40B4-BE49-F238E27FC236}">
                <a16:creationId xmlns:a16="http://schemas.microsoft.com/office/drawing/2014/main" id="{8E3233A2-79EE-045D-4580-7869728D3A0F}"/>
              </a:ext>
            </a:extLst>
          </p:cNvPr>
          <p:cNvCxnSpPr>
            <a:cxnSpLocks/>
          </p:cNvCxnSpPr>
          <p:nvPr/>
        </p:nvCxnSpPr>
        <p:spPr>
          <a:xfrm flipV="1">
            <a:off x="2267829" y="2450151"/>
            <a:ext cx="5524901" cy="721895"/>
          </a:xfrm>
          <a:prstGeom prst="straightConnector1">
            <a:avLst/>
          </a:prstGeom>
          <a:ln cap="rnd">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2607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813F7-E04C-3F90-846C-ED400AE0293F}"/>
              </a:ext>
            </a:extLst>
          </p:cNvPr>
          <p:cNvSpPr>
            <a:spLocks noGrp="1"/>
          </p:cNvSpPr>
          <p:nvPr>
            <p:ph type="title"/>
          </p:nvPr>
        </p:nvSpPr>
        <p:spPr/>
        <p:txBody>
          <a:bodyPr/>
          <a:lstStyle/>
          <a:p>
            <a:r>
              <a:rPr kumimoji="1" lang="en-US" altLang="ja-JP" sz="3000">
                <a:latin typeface="+mj-ea"/>
                <a:ea typeface="+mj-ea"/>
              </a:rPr>
              <a:t>JCSSA</a:t>
            </a:r>
            <a:r>
              <a:rPr kumimoji="1" lang="ja-JP" altLang="en-US" sz="3000">
                <a:latin typeface="+mj-ea"/>
                <a:ea typeface="+mj-ea"/>
              </a:rPr>
              <a:t>がご提供する４つのメリット</a:t>
            </a:r>
          </a:p>
        </p:txBody>
      </p:sp>
      <p:sp>
        <p:nvSpPr>
          <p:cNvPr id="6" name="スライド番号プレースホルダー 5">
            <a:extLst>
              <a:ext uri="{FF2B5EF4-FFF2-40B4-BE49-F238E27FC236}">
                <a16:creationId xmlns:a16="http://schemas.microsoft.com/office/drawing/2014/main" id="{379E4069-2CD7-F711-C2E8-FC324640125B}"/>
              </a:ext>
            </a:extLst>
          </p:cNvPr>
          <p:cNvSpPr>
            <a:spLocks noGrp="1"/>
          </p:cNvSpPr>
          <p:nvPr>
            <p:ph type="sldNum" idx="12"/>
          </p:nvPr>
        </p:nvSpPr>
        <p:spPr/>
        <p:txBody>
          <a:bodyPr/>
          <a:lstStyle/>
          <a:p>
            <a:pPr defTabSz="685800">
              <a:buClrTx/>
            </a:pPr>
            <a:fld id="{00000000-1234-1234-1234-123412341234}" type="slidenum">
              <a:rPr kumimoji="1" lang="en" kern="1200"/>
              <a:pPr defTabSz="685800">
                <a:buClrTx/>
              </a:pPr>
              <a:t>6</a:t>
            </a:fld>
            <a:endParaRPr kumimoji="1" lang="en" kern="1200"/>
          </a:p>
        </p:txBody>
      </p:sp>
      <p:sp>
        <p:nvSpPr>
          <p:cNvPr id="7" name="コンテンツ プレースホルダー 2">
            <a:extLst>
              <a:ext uri="{FF2B5EF4-FFF2-40B4-BE49-F238E27FC236}">
                <a16:creationId xmlns:a16="http://schemas.microsoft.com/office/drawing/2014/main" id="{E448F0F2-71D8-67FD-A4A5-AB0F9A541F50}"/>
              </a:ext>
            </a:extLst>
          </p:cNvPr>
          <p:cNvSpPr txBox="1">
            <a:spLocks/>
          </p:cNvSpPr>
          <p:nvPr/>
        </p:nvSpPr>
        <p:spPr>
          <a:xfrm>
            <a:off x="68540" y="1289495"/>
            <a:ext cx="6734828" cy="3723949"/>
          </a:xfrm>
          <a:prstGeom prst="rect">
            <a:avLst/>
          </a:prstGeom>
          <a:noFill/>
          <a:ln>
            <a:noFill/>
          </a:ln>
        </p:spPr>
        <p:txBody>
          <a:bodyPr spcFirstLastPara="1" wrap="square" lIns="68569" tIns="68569" rIns="68569" bIns="68569" anchor="t" anchorCtr="0">
            <a:normAutofit fontScale="92500" lnSpcReduction="10000"/>
          </a:bodyPr>
          <a:lstStyle>
            <a:defPPr marR="0" lvl="0" algn="l" rtl="0">
              <a:lnSpc>
                <a:spcPct val="100000"/>
              </a:lnSpc>
              <a:spcBef>
                <a:spcPts val="0"/>
              </a:spcBef>
              <a:spcAft>
                <a:spcPts val="0"/>
              </a:spcAft>
            </a:defPPr>
            <a:lvl1pPr marL="609570" marR="0" lvl="0" indent="-423312" algn="l" rtl="0">
              <a:lnSpc>
                <a:spcPct val="100000"/>
              </a:lnSpc>
              <a:spcBef>
                <a:spcPts val="800"/>
              </a:spcBef>
              <a:spcAft>
                <a:spcPts val="0"/>
              </a:spcAft>
              <a:buClr>
                <a:srgbClr val="22554B"/>
              </a:buClr>
              <a:buSzPts val="1400"/>
              <a:buFont typeface="Wingdings" pitchFamily="2" charset="2"/>
              <a:buChar char="n"/>
              <a:defRPr sz="1867" b="0" i="0" u="none" strike="noStrike" cap="none">
                <a:solidFill>
                  <a:srgbClr val="004C52"/>
                </a:solidFill>
                <a:latin typeface="Karla"/>
                <a:ea typeface="Karla"/>
                <a:cs typeface="Karla"/>
                <a:sym typeface="Karla"/>
              </a:defRPr>
            </a:lvl1pPr>
            <a:lvl2pPr marL="1219140" marR="0" lvl="1" indent="-423312" algn="l" rtl="0">
              <a:lnSpc>
                <a:spcPct val="100000"/>
              </a:lnSpc>
              <a:spcBef>
                <a:spcPts val="0"/>
              </a:spcBef>
              <a:spcAft>
                <a:spcPts val="0"/>
              </a:spcAft>
              <a:buClr>
                <a:srgbClr val="ABE33F"/>
              </a:buClr>
              <a:buSzPts val="1400"/>
              <a:buFont typeface="Karla"/>
              <a:buChar char="◆"/>
              <a:defRPr sz="1867" b="0" i="0" u="none" strike="noStrike" cap="none">
                <a:solidFill>
                  <a:srgbClr val="004C52"/>
                </a:solidFill>
                <a:latin typeface="Karla"/>
                <a:ea typeface="Karla"/>
                <a:cs typeface="Karla"/>
                <a:sym typeface="Karla"/>
              </a:defRPr>
            </a:lvl2pPr>
            <a:lvl3pPr marL="1828709" marR="0" lvl="2" indent="-423312" algn="l" rtl="0">
              <a:lnSpc>
                <a:spcPct val="100000"/>
              </a:lnSpc>
              <a:spcBef>
                <a:spcPts val="0"/>
              </a:spcBef>
              <a:spcAft>
                <a:spcPts val="0"/>
              </a:spcAft>
              <a:buClr>
                <a:srgbClr val="ABE33F"/>
              </a:buClr>
              <a:buSzPts val="1400"/>
              <a:buFont typeface="Karla"/>
              <a:buChar char="◇"/>
              <a:defRPr sz="1867" b="0" i="0" u="none" strike="noStrike" cap="none">
                <a:solidFill>
                  <a:srgbClr val="004C52"/>
                </a:solidFill>
                <a:latin typeface="Karla"/>
                <a:ea typeface="Karla"/>
                <a:cs typeface="Karla"/>
                <a:sym typeface="Karla"/>
              </a:defRPr>
            </a:lvl3pPr>
            <a:lvl4pPr marL="2438278" marR="0" lvl="3"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4pPr>
            <a:lvl5pPr marL="3047848" marR="0" lvl="4"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5pPr>
            <a:lvl6pPr marL="3657418" marR="0" lvl="5"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6pPr>
            <a:lvl7pPr marL="4266987" marR="0" lvl="6"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7pPr>
            <a:lvl8pPr marL="4876557" marR="0" lvl="7"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8pPr>
            <a:lvl9pPr marL="5486126" marR="0" lvl="8" indent="-423312" algn="l" rtl="0">
              <a:lnSpc>
                <a:spcPct val="100000"/>
              </a:lnSpc>
              <a:spcBef>
                <a:spcPts val="0"/>
              </a:spcBef>
              <a:spcAft>
                <a:spcPts val="0"/>
              </a:spcAft>
              <a:buClr>
                <a:srgbClr val="004C52"/>
              </a:buClr>
              <a:buSzPts val="1400"/>
              <a:buFont typeface="Karla"/>
              <a:buChar char="■"/>
              <a:defRPr sz="1867" b="0" i="0" u="none" strike="noStrike" cap="none">
                <a:solidFill>
                  <a:srgbClr val="004C52"/>
                </a:solidFill>
                <a:latin typeface="Karla"/>
                <a:ea typeface="Karla"/>
                <a:cs typeface="Karla"/>
                <a:sym typeface="Karla"/>
              </a:defRPr>
            </a:lvl9pPr>
          </a:lstStyle>
          <a:p>
            <a:pPr marL="0" indent="0" defTabSz="685800">
              <a:spcBef>
                <a:spcPts val="600"/>
              </a:spcBef>
              <a:buNone/>
            </a:pPr>
            <a:r>
              <a:rPr lang="ja-JP" altLang="en-US" sz="2250" b="1">
                <a:solidFill>
                  <a:srgbClr val="FF0000"/>
                </a:solidFill>
                <a:latin typeface="メイリオ"/>
                <a:ea typeface="メイリオ"/>
              </a:rPr>
              <a:t>①最新市場情報の収集</a:t>
            </a:r>
            <a:endParaRPr lang="en-US" altLang="ja-JP" sz="2250" b="1">
              <a:solidFill>
                <a:srgbClr val="FF0000"/>
              </a:solidFill>
              <a:latin typeface="メイリオ"/>
              <a:ea typeface="メイリオ"/>
            </a:endParaRPr>
          </a:p>
          <a:p>
            <a:pPr marL="0" indent="0" defTabSz="685800">
              <a:spcBef>
                <a:spcPts val="600"/>
              </a:spcBef>
              <a:buNone/>
            </a:pPr>
            <a:r>
              <a:rPr lang="ja-JP" altLang="en-US" sz="1950" b="1">
                <a:solidFill>
                  <a:schemeClr val="accent1">
                    <a:lumMod val="75000"/>
                  </a:schemeClr>
                </a:solidFill>
                <a:latin typeface="メイリオ" panose="020B0604030504040204" pitchFamily="50" charset="-128"/>
                <a:ea typeface="メイリオ" panose="020B0604030504040204" pitchFamily="50" charset="-128"/>
              </a:rPr>
              <a:t>　</a:t>
            </a:r>
            <a:r>
              <a:rPr lang="en-US" altLang="ja-JP" sz="1950" b="1">
                <a:solidFill>
                  <a:schemeClr val="accent1">
                    <a:lumMod val="75000"/>
                  </a:schemeClr>
                </a:solidFill>
                <a:latin typeface="メイリオ" panose="020B0604030504040204" pitchFamily="50" charset="-128"/>
                <a:ea typeface="メイリオ" panose="020B0604030504040204" pitchFamily="50" charset="-128"/>
              </a:rPr>
              <a:t>IT</a:t>
            </a:r>
            <a:r>
              <a:rPr lang="ja-JP" altLang="en-US" sz="1950" b="1">
                <a:solidFill>
                  <a:schemeClr val="accent1">
                    <a:lumMod val="75000"/>
                  </a:schemeClr>
                </a:solidFill>
                <a:latin typeface="メイリオ" panose="020B0604030504040204" pitchFamily="50" charset="-128"/>
                <a:ea typeface="メイリオ" panose="020B0604030504040204" pitchFamily="50" charset="-128"/>
              </a:rPr>
              <a:t>業界全体の幅広い情報を素早く収集できる </a:t>
            </a:r>
            <a:endParaRPr lang="en-US" altLang="ja-JP" sz="1950" b="1">
              <a:solidFill>
                <a:schemeClr val="accent1">
                  <a:lumMod val="75000"/>
                </a:schemeClr>
              </a:solidFill>
              <a:latin typeface="メイリオ" panose="020B0604030504040204" pitchFamily="50" charset="-128"/>
              <a:ea typeface="メイリオ" panose="020B0604030504040204" pitchFamily="50" charset="-128"/>
            </a:endParaRPr>
          </a:p>
          <a:p>
            <a:pPr marL="0" indent="0" defTabSz="685800">
              <a:spcBef>
                <a:spcPts val="600"/>
              </a:spcBef>
              <a:buNone/>
            </a:pPr>
            <a:r>
              <a:rPr kumimoji="1" lang="ja-JP" altLang="en-US" sz="2250" b="1">
                <a:solidFill>
                  <a:srgbClr val="FF0000"/>
                </a:solidFill>
                <a:latin typeface="メイリオ"/>
                <a:ea typeface="メイリオ"/>
              </a:rPr>
              <a:t>②政府の最新情報収集</a:t>
            </a:r>
            <a:endParaRPr kumimoji="1" lang="en-US" altLang="ja-JP" sz="2250">
              <a:solidFill>
                <a:srgbClr val="FF0000"/>
              </a:solidFill>
              <a:latin typeface="メイリオ"/>
              <a:ea typeface="メイリオ"/>
            </a:endParaRPr>
          </a:p>
          <a:p>
            <a:pPr marL="0" indent="0" defTabSz="685800">
              <a:spcBef>
                <a:spcPts val="600"/>
              </a:spcBef>
              <a:buNone/>
            </a:pPr>
            <a:r>
              <a:rPr kumimoji="1" lang="ja-JP" altLang="en-US" sz="1950" b="1">
                <a:solidFill>
                  <a:schemeClr val="accent1">
                    <a:lumMod val="75000"/>
                  </a:schemeClr>
                </a:solidFill>
                <a:latin typeface="メイリオ" panose="020B0604030504040204" pitchFamily="50" charset="-128"/>
                <a:ea typeface="メイリオ" panose="020B0604030504040204" pitchFamily="50" charset="-128"/>
              </a:rPr>
              <a:t>　経済産業省やデジタル庁など政府の</a:t>
            </a:r>
            <a:endParaRPr kumimoji="1" lang="en-US" altLang="ja-JP" sz="1950" b="1">
              <a:solidFill>
                <a:schemeClr val="accent1">
                  <a:lumMod val="75000"/>
                </a:schemeClr>
              </a:solidFill>
              <a:latin typeface="メイリオ" panose="020B0604030504040204" pitchFamily="50" charset="-128"/>
              <a:ea typeface="メイリオ" panose="020B0604030504040204" pitchFamily="50" charset="-128"/>
            </a:endParaRPr>
          </a:p>
          <a:p>
            <a:pPr marL="0" indent="0" defTabSz="685800">
              <a:spcBef>
                <a:spcPts val="600"/>
              </a:spcBef>
              <a:buNone/>
            </a:pPr>
            <a:r>
              <a:rPr kumimoji="1" lang="ja-JP" altLang="en-US" sz="1950" b="1">
                <a:solidFill>
                  <a:schemeClr val="accent1">
                    <a:lumMod val="75000"/>
                  </a:schemeClr>
                </a:solidFill>
                <a:latin typeface="メイリオ" panose="020B0604030504040204" pitchFamily="50" charset="-128"/>
                <a:ea typeface="メイリオ" panose="020B0604030504040204" pitchFamily="50" charset="-128"/>
              </a:rPr>
              <a:t>　</a:t>
            </a:r>
            <a:r>
              <a:rPr kumimoji="1" lang="en-US" altLang="ja-JP" sz="1950" b="1">
                <a:solidFill>
                  <a:schemeClr val="accent1">
                    <a:lumMod val="75000"/>
                  </a:schemeClr>
                </a:solidFill>
                <a:latin typeface="メイリオ" panose="020B0604030504040204" pitchFamily="50" charset="-128"/>
                <a:ea typeface="メイリオ" panose="020B0604030504040204" pitchFamily="50" charset="-128"/>
              </a:rPr>
              <a:t>IT</a:t>
            </a:r>
            <a:r>
              <a:rPr kumimoji="1" lang="ja-JP" altLang="en-US" sz="1950" b="1">
                <a:solidFill>
                  <a:schemeClr val="accent1">
                    <a:lumMod val="75000"/>
                  </a:schemeClr>
                </a:solidFill>
                <a:latin typeface="メイリオ" panose="020B0604030504040204" pitchFamily="50" charset="-128"/>
                <a:ea typeface="メイリオ" panose="020B0604030504040204" pitchFamily="50" charset="-128"/>
              </a:rPr>
              <a:t>関連政策の最新情報を入手できる</a:t>
            </a:r>
            <a:endParaRPr kumimoji="1" lang="en-US" altLang="ja-JP" sz="1950" b="1">
              <a:solidFill>
                <a:schemeClr val="accent1">
                  <a:lumMod val="75000"/>
                </a:schemeClr>
              </a:solidFill>
              <a:latin typeface="メイリオ" panose="020B0604030504040204" pitchFamily="50" charset="-128"/>
              <a:ea typeface="メイリオ" panose="020B0604030504040204" pitchFamily="50" charset="-128"/>
            </a:endParaRPr>
          </a:p>
          <a:p>
            <a:pPr marL="0" indent="0" defTabSz="685800">
              <a:spcBef>
                <a:spcPts val="600"/>
              </a:spcBef>
              <a:buNone/>
            </a:pPr>
            <a:r>
              <a:rPr kumimoji="1" lang="ja-JP" altLang="en-US" sz="2250" b="1">
                <a:solidFill>
                  <a:srgbClr val="FF0000"/>
                </a:solidFill>
                <a:latin typeface="メイリオ"/>
                <a:ea typeface="メイリオ"/>
              </a:rPr>
              <a:t>③アライアンスの推進</a:t>
            </a:r>
            <a:endParaRPr lang="en-US" altLang="ja-JP" sz="2250" b="1">
              <a:solidFill>
                <a:srgbClr val="FF0000"/>
              </a:solidFill>
              <a:latin typeface="メイリオ"/>
              <a:ea typeface="メイリオ"/>
            </a:endParaRPr>
          </a:p>
          <a:p>
            <a:pPr marL="0" indent="0" defTabSz="685800">
              <a:spcBef>
                <a:spcPts val="600"/>
              </a:spcBef>
              <a:buNone/>
            </a:pPr>
            <a:r>
              <a:rPr kumimoji="1" lang="ja-JP" altLang="en-US" sz="1950" b="1">
                <a:solidFill>
                  <a:schemeClr val="accent1">
                    <a:lumMod val="75000"/>
                  </a:schemeClr>
                </a:solidFill>
                <a:latin typeface="メイリオ"/>
                <a:ea typeface="メイリオ"/>
              </a:rPr>
              <a:t>　会員企業同士で様々なアライアンスが実現できる </a:t>
            </a:r>
            <a:r>
              <a:rPr lang="ja-JP" altLang="en-US" sz="1950">
                <a:solidFill>
                  <a:schemeClr val="accent1">
                    <a:lumMod val="75000"/>
                  </a:schemeClr>
                </a:solidFill>
                <a:latin typeface="メイリオ"/>
                <a:ea typeface="メイリオ"/>
              </a:rPr>
              <a:t>　</a:t>
            </a:r>
            <a:endParaRPr lang="en-US" altLang="ja-JP" sz="1950">
              <a:solidFill>
                <a:schemeClr val="accent1">
                  <a:lumMod val="75000"/>
                </a:schemeClr>
              </a:solidFill>
              <a:latin typeface="メイリオ"/>
              <a:ea typeface="メイリオ"/>
            </a:endParaRPr>
          </a:p>
          <a:p>
            <a:pPr marL="0" indent="0" defTabSz="685800">
              <a:spcBef>
                <a:spcPts val="600"/>
              </a:spcBef>
              <a:buNone/>
            </a:pPr>
            <a:r>
              <a:rPr lang="ja-JP" altLang="en-US" sz="2250" b="1">
                <a:solidFill>
                  <a:srgbClr val="FF0000"/>
                </a:solidFill>
                <a:latin typeface="メイリオ"/>
                <a:ea typeface="メイリオ"/>
              </a:rPr>
              <a:t>④人材の育成</a:t>
            </a:r>
            <a:endParaRPr lang="en-US" altLang="ja-JP" sz="2250" b="1">
              <a:solidFill>
                <a:srgbClr val="FF0000"/>
              </a:solidFill>
              <a:latin typeface="メイリオ"/>
              <a:ea typeface="メイリオ"/>
            </a:endParaRPr>
          </a:p>
          <a:p>
            <a:pPr marL="0" indent="0" defTabSz="685800">
              <a:spcBef>
                <a:spcPts val="600"/>
              </a:spcBef>
              <a:buNone/>
            </a:pPr>
            <a:r>
              <a:rPr lang="ja-JP" altLang="en-US" sz="1950" b="1">
                <a:solidFill>
                  <a:schemeClr val="accent1">
                    <a:lumMod val="75000"/>
                  </a:schemeClr>
                </a:solidFill>
                <a:latin typeface="メイリオ"/>
                <a:ea typeface="メイリオ"/>
              </a:rPr>
              <a:t>　セミナー研修会イベント等に参加して</a:t>
            </a:r>
            <a:endParaRPr lang="en-US" altLang="ja-JP" sz="1950" b="1">
              <a:solidFill>
                <a:schemeClr val="accent1">
                  <a:lumMod val="75000"/>
                </a:schemeClr>
              </a:solidFill>
              <a:latin typeface="メイリオ"/>
              <a:ea typeface="メイリオ"/>
            </a:endParaRPr>
          </a:p>
          <a:p>
            <a:pPr marL="0" indent="0" defTabSz="685800">
              <a:spcBef>
                <a:spcPts val="600"/>
              </a:spcBef>
              <a:buNone/>
            </a:pPr>
            <a:r>
              <a:rPr lang="ja-JP" altLang="en-US" sz="1950" b="1">
                <a:solidFill>
                  <a:schemeClr val="accent1">
                    <a:lumMod val="75000"/>
                  </a:schemeClr>
                </a:solidFill>
                <a:latin typeface="メイリオ" panose="020B0604030504040204" pitchFamily="50" charset="-128"/>
                <a:ea typeface="メイリオ" panose="020B0604030504040204" pitchFamily="50" charset="-128"/>
              </a:rPr>
              <a:t>　社員が成長できる</a:t>
            </a:r>
            <a:r>
              <a:rPr kumimoji="1" lang="ja-JP" altLang="en-US" sz="1500" b="1">
                <a:solidFill>
                  <a:schemeClr val="accent1">
                    <a:lumMod val="75000"/>
                  </a:schemeClr>
                </a:solidFill>
              </a:rPr>
              <a:t>　</a:t>
            </a:r>
            <a:r>
              <a:rPr kumimoji="1" lang="ja-JP" altLang="en-US" sz="1500" b="1">
                <a:solidFill>
                  <a:srgbClr val="3A81BA">
                    <a:lumMod val="50000"/>
                  </a:srgbClr>
                </a:solidFill>
              </a:rPr>
              <a:t>　</a:t>
            </a:r>
            <a:endParaRPr kumimoji="1" lang="ja-JP" altLang="en-US" sz="1500">
              <a:solidFill>
                <a:srgbClr val="3A81BA">
                  <a:lumMod val="50000"/>
                </a:srgbClr>
              </a:solidFill>
            </a:endParaRPr>
          </a:p>
        </p:txBody>
      </p:sp>
      <p:pic>
        <p:nvPicPr>
          <p:cNvPr id="5" name="図 4">
            <a:extLst>
              <a:ext uri="{FF2B5EF4-FFF2-40B4-BE49-F238E27FC236}">
                <a16:creationId xmlns:a16="http://schemas.microsoft.com/office/drawing/2014/main" id="{04001C50-6378-DAEC-68FD-F72A3B035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8060" y="2271670"/>
            <a:ext cx="2057400" cy="2741774"/>
          </a:xfrm>
          <a:prstGeom prst="rect">
            <a:avLst/>
          </a:prstGeom>
        </p:spPr>
      </p:pic>
      <p:pic>
        <p:nvPicPr>
          <p:cNvPr id="24" name="図 23">
            <a:extLst>
              <a:ext uri="{FF2B5EF4-FFF2-40B4-BE49-F238E27FC236}">
                <a16:creationId xmlns:a16="http://schemas.microsoft.com/office/drawing/2014/main" id="{5269385F-E36B-4AA7-B050-356B106B760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195983" y="963082"/>
            <a:ext cx="2216224" cy="1574973"/>
          </a:xfrm>
          <a:prstGeom prst="rect">
            <a:avLst/>
          </a:prstGeom>
        </p:spPr>
      </p:pic>
    </p:spTree>
    <p:extLst>
      <p:ext uri="{BB962C8B-B14F-4D97-AF65-F5344CB8AC3E}">
        <p14:creationId xmlns:p14="http://schemas.microsoft.com/office/powerpoint/2010/main" val="835350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7</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154059" y="1196963"/>
            <a:ext cx="4101742" cy="1446550"/>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新春セミナー、賀詞交歓会</a:t>
            </a:r>
            <a:endParaRPr kumimoji="1" lang="en-US" altLang="ja-JP" sz="8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600" kern="1200">
                <a:solidFill>
                  <a:srgbClr val="004C52"/>
                </a:solidFill>
                <a:latin typeface="Meiryo"/>
                <a:ea typeface="Meiryo"/>
                <a:cs typeface="+mn-cs"/>
              </a:rPr>
              <a:t>年初にセミナーと懇親会を帝国ホテルで</a:t>
            </a:r>
            <a:endParaRPr lang="en-US" altLang="ja-JP" sz="1600" kern="1200">
              <a:solidFill>
                <a:srgbClr val="004C52"/>
              </a:solidFill>
              <a:latin typeface="Meiryo"/>
              <a:ea typeface="Meiryo"/>
              <a:cs typeface="+mn-cs"/>
            </a:endParaRPr>
          </a:p>
          <a:p>
            <a:pPr defTabSz="685800">
              <a:buClrTx/>
            </a:pPr>
            <a:r>
              <a:rPr kumimoji="1" lang="ja-JP" altLang="en-US" sz="1600" kern="1200">
                <a:solidFill>
                  <a:srgbClr val="004C52"/>
                </a:solidFill>
                <a:latin typeface="Meiryo"/>
                <a:ea typeface="Meiryo"/>
                <a:cs typeface="+mn-cs"/>
              </a:rPr>
              <a:t>行っています</a:t>
            </a:r>
            <a:endParaRPr lang="en-US" altLang="ja-JP" sz="1600" kern="1200">
              <a:solidFill>
                <a:srgbClr val="004C52"/>
              </a:solidFill>
              <a:latin typeface="Meiryo"/>
              <a:ea typeface="Meiryo"/>
              <a:cs typeface="+mn-cs"/>
            </a:endParaRPr>
          </a:p>
          <a:p>
            <a:pPr defTabSz="685800">
              <a:buClrTx/>
            </a:pPr>
            <a:r>
              <a:rPr kumimoji="1" lang="en-US" altLang="ja-JP" sz="1600" kern="1200">
                <a:solidFill>
                  <a:srgbClr val="004C52"/>
                </a:solidFill>
                <a:latin typeface="Meiryo"/>
                <a:ea typeface="Meiryo"/>
                <a:cs typeface="+mn-cs"/>
              </a:rPr>
              <a:t>900</a:t>
            </a:r>
            <a:r>
              <a:rPr kumimoji="1" lang="ja-JP" altLang="en-US" sz="1600" kern="1200">
                <a:solidFill>
                  <a:srgbClr val="004C52"/>
                </a:solidFill>
                <a:latin typeface="Meiryo"/>
                <a:ea typeface="Meiryo"/>
                <a:cs typeface="+mn-cs"/>
              </a:rPr>
              <a:t>人を超える会員が参加する</a:t>
            </a:r>
            <a:r>
              <a:rPr kumimoji="1" lang="en-US" altLang="ja-JP" sz="1600" kern="1200">
                <a:solidFill>
                  <a:srgbClr val="004C52"/>
                </a:solidFill>
                <a:latin typeface="Meiryo"/>
                <a:ea typeface="Meiryo"/>
                <a:cs typeface="+mn-cs"/>
              </a:rPr>
              <a:t>JCSSA</a:t>
            </a:r>
            <a:r>
              <a:rPr kumimoji="1" lang="ja-JP" altLang="en-US" sz="1600" kern="1200">
                <a:solidFill>
                  <a:srgbClr val="004C52"/>
                </a:solidFill>
                <a:latin typeface="Meiryo"/>
                <a:ea typeface="Meiryo"/>
                <a:cs typeface="+mn-cs"/>
              </a:rPr>
              <a:t>最大のイベントです</a:t>
            </a:r>
            <a:endParaRPr lang="ja-JP" altLang="en-US" sz="1600" kern="1200">
              <a:solidFill>
                <a:srgbClr val="004C52"/>
              </a:solidFill>
              <a:latin typeface="Meiryo"/>
              <a:ea typeface="Meiryo"/>
              <a:cs typeface="+mn-cs"/>
            </a:endParaRPr>
          </a:p>
        </p:txBody>
      </p:sp>
      <p:grpSp>
        <p:nvGrpSpPr>
          <p:cNvPr id="13" name="グループ化 12">
            <a:extLst>
              <a:ext uri="{FF2B5EF4-FFF2-40B4-BE49-F238E27FC236}">
                <a16:creationId xmlns:a16="http://schemas.microsoft.com/office/drawing/2014/main" id="{A0E7CE63-2BA3-3A48-8A86-7F3F1F0E09B9}"/>
              </a:ext>
            </a:extLst>
          </p:cNvPr>
          <p:cNvGrpSpPr/>
          <p:nvPr/>
        </p:nvGrpSpPr>
        <p:grpSpPr>
          <a:xfrm>
            <a:off x="374495" y="168308"/>
            <a:ext cx="713781" cy="713781"/>
            <a:chOff x="107829" y="1974899"/>
            <a:chExt cx="939800" cy="939800"/>
          </a:xfrm>
        </p:grpSpPr>
        <p:sp>
          <p:nvSpPr>
            <p:cNvPr id="14" name="円/楕円 13">
              <a:extLst>
                <a:ext uri="{FF2B5EF4-FFF2-40B4-BE49-F238E27FC236}">
                  <a16:creationId xmlns:a16="http://schemas.microsoft.com/office/drawing/2014/main" id="{C5723288-3CAF-A94F-A7A0-C771D6C2F76E}"/>
                </a:ext>
                <a:ext uri="{C183D7F6-B498-43B3-948B-1728B52AA6E4}">
                  <adec:decorative xmlns:adec="http://schemas.microsoft.com/office/drawing/2017/decorative" val="1"/>
                </a:ext>
              </a:extLst>
            </p:cNvPr>
            <p:cNvSpPr/>
            <p:nvPr/>
          </p:nvSpPr>
          <p:spPr>
            <a:xfrm>
              <a:off x="107829" y="1974899"/>
              <a:ext cx="939800" cy="939800"/>
            </a:xfrm>
            <a:prstGeom prst="ellipse">
              <a:avLst/>
            </a:prstGeom>
            <a:solidFill>
              <a:srgbClr val="00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1B902262-5F86-974F-BA9C-146D4EB1B4C6}"/>
                </a:ext>
              </a:extLst>
            </p:cNvPr>
            <p:cNvGrpSpPr/>
            <p:nvPr/>
          </p:nvGrpSpPr>
          <p:grpSpPr>
            <a:xfrm>
              <a:off x="238804" y="2204446"/>
              <a:ext cx="643796" cy="453650"/>
              <a:chOff x="327939" y="1492642"/>
              <a:chExt cx="1124211" cy="792174"/>
            </a:xfrm>
            <a:solidFill>
              <a:schemeClr val="bg1"/>
            </a:solidFill>
          </p:grpSpPr>
          <p:sp>
            <p:nvSpPr>
              <p:cNvPr id="16" name="Google Shape;450;p37">
                <a:extLst>
                  <a:ext uri="{FF2B5EF4-FFF2-40B4-BE49-F238E27FC236}">
                    <a16:creationId xmlns:a16="http://schemas.microsoft.com/office/drawing/2014/main" id="{DECEE6CA-CD86-A948-97C0-C11DB9CAC36E}"/>
                  </a:ext>
                </a:extLst>
              </p:cNvPr>
              <p:cNvSpPr/>
              <p:nvPr/>
            </p:nvSpPr>
            <p:spPr>
              <a:xfrm>
                <a:off x="327939" y="1721561"/>
                <a:ext cx="563255" cy="563255"/>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17" name="Google Shape;450;p37">
                <a:extLst>
                  <a:ext uri="{FF2B5EF4-FFF2-40B4-BE49-F238E27FC236}">
                    <a16:creationId xmlns:a16="http://schemas.microsoft.com/office/drawing/2014/main" id="{4F16A357-2F88-144E-9F76-1EE30238B077}"/>
                  </a:ext>
                </a:extLst>
              </p:cNvPr>
              <p:cNvSpPr/>
              <p:nvPr/>
            </p:nvSpPr>
            <p:spPr>
              <a:xfrm>
                <a:off x="888895" y="1492642"/>
                <a:ext cx="563255" cy="563255"/>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grpSp>
      </p:grpSp>
      <p:sp>
        <p:nvSpPr>
          <p:cNvPr id="12" name="Google Shape;196;p22">
            <a:extLst>
              <a:ext uri="{FF2B5EF4-FFF2-40B4-BE49-F238E27FC236}">
                <a16:creationId xmlns:a16="http://schemas.microsoft.com/office/drawing/2014/main" id="{1B1834F8-D2B3-F749-8C41-1A5D0D9AC89C}"/>
              </a:ext>
            </a:extLst>
          </p:cNvPr>
          <p:cNvSpPr txBox="1">
            <a:spLocks/>
          </p:cNvSpPr>
          <p:nvPr/>
        </p:nvSpPr>
        <p:spPr>
          <a:xfrm>
            <a:off x="1306624" y="286977"/>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rPr>
              <a:t>会員の相互交流</a:t>
            </a:r>
          </a:p>
        </p:txBody>
      </p:sp>
      <p:sp>
        <p:nvSpPr>
          <p:cNvPr id="18" name="テキスト ボックス 17">
            <a:extLst>
              <a:ext uri="{FF2B5EF4-FFF2-40B4-BE49-F238E27FC236}">
                <a16:creationId xmlns:a16="http://schemas.microsoft.com/office/drawing/2014/main" id="{EFD4057D-DA57-4AC4-AEB4-F5B786096098}"/>
              </a:ext>
            </a:extLst>
          </p:cNvPr>
          <p:cNvSpPr txBox="1"/>
          <p:nvPr/>
        </p:nvSpPr>
        <p:spPr>
          <a:xfrm>
            <a:off x="154059" y="2958387"/>
            <a:ext cx="4987030" cy="1200329"/>
          </a:xfrm>
          <a:prstGeom prst="rect">
            <a:avLst/>
          </a:prstGeom>
          <a:noFill/>
        </p:spPr>
        <p:txBody>
          <a:bodyPr wrap="square" lIns="91440" tIns="45720" rIns="91440" bIns="45720" rtlCol="0" anchor="t">
            <a:spAutoFit/>
          </a:bodyPr>
          <a:lstStyle/>
          <a:p>
            <a:pPr defTabSz="685800">
              <a:buClrTx/>
            </a:pPr>
            <a:r>
              <a:rPr kumimoji="1" lang="ja-JP" altLang="en-US" sz="2400" b="1" kern="1200" dirty="0">
                <a:solidFill>
                  <a:srgbClr val="004C52"/>
                </a:solidFill>
                <a:latin typeface="Meiryo" panose="020B0604030504040204" pitchFamily="34" charset="-128"/>
                <a:ea typeface="Meiryo" panose="020B0604030504040204" pitchFamily="34" charset="-128"/>
                <a:cs typeface="+mn-cs"/>
              </a:rPr>
              <a:t>サマーセミナー、総会懇親会</a:t>
            </a:r>
            <a:endParaRPr kumimoji="1" lang="en-US" altLang="ja-JP" sz="800" kern="1200" dirty="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600" kern="1200" dirty="0">
                <a:solidFill>
                  <a:srgbClr val="004C52"/>
                </a:solidFill>
                <a:latin typeface="Meiryo"/>
                <a:ea typeface="Meiryo"/>
                <a:cs typeface="+mn-cs"/>
              </a:rPr>
              <a:t>毎年</a:t>
            </a:r>
            <a:r>
              <a:rPr kumimoji="1" lang="en-US" altLang="ja-JP" sz="1600" kern="1200" dirty="0">
                <a:solidFill>
                  <a:srgbClr val="004C52"/>
                </a:solidFill>
                <a:latin typeface="Meiryo"/>
                <a:ea typeface="Meiryo"/>
                <a:cs typeface="+mn-cs"/>
              </a:rPr>
              <a:t>6</a:t>
            </a:r>
            <a:r>
              <a:rPr kumimoji="1" lang="ja-JP" altLang="en-US" sz="1600" kern="1200" dirty="0">
                <a:solidFill>
                  <a:srgbClr val="004C52"/>
                </a:solidFill>
                <a:latin typeface="Meiryo"/>
                <a:ea typeface="Meiryo"/>
                <a:cs typeface="+mn-cs"/>
              </a:rPr>
              <a:t>月頃、セミナーと懇親会を帝国ホテルで</a:t>
            </a:r>
            <a:endParaRPr lang="en-US" altLang="ja-JP" sz="1600" kern="1200" dirty="0">
              <a:solidFill>
                <a:srgbClr val="004C52"/>
              </a:solidFill>
              <a:latin typeface="Meiryo"/>
              <a:ea typeface="Meiryo"/>
              <a:cs typeface="+mn-cs"/>
            </a:endParaRPr>
          </a:p>
          <a:p>
            <a:pPr defTabSz="685800">
              <a:buClrTx/>
            </a:pPr>
            <a:r>
              <a:rPr kumimoji="1" lang="ja-JP" altLang="en-US" sz="1600" kern="1200" dirty="0">
                <a:solidFill>
                  <a:srgbClr val="004C52"/>
                </a:solidFill>
                <a:latin typeface="Meiryo"/>
                <a:ea typeface="Meiryo"/>
                <a:cs typeface="+mn-cs"/>
              </a:rPr>
              <a:t>行っています</a:t>
            </a:r>
            <a:endParaRPr lang="en-US" altLang="ja-JP" sz="1600" kern="1200" dirty="0">
              <a:solidFill>
                <a:srgbClr val="004C52"/>
              </a:solidFill>
              <a:latin typeface="Meiryo"/>
              <a:ea typeface="Meiryo"/>
              <a:cs typeface="+mn-cs"/>
            </a:endParaRPr>
          </a:p>
          <a:p>
            <a:pPr defTabSz="685800">
              <a:buClrTx/>
            </a:pPr>
            <a:r>
              <a:rPr kumimoji="1" lang="en-US" altLang="ja-JP" sz="1600" kern="1200" dirty="0">
                <a:solidFill>
                  <a:srgbClr val="004C52"/>
                </a:solidFill>
                <a:latin typeface="Meiryo"/>
                <a:ea typeface="Meiryo"/>
                <a:cs typeface="+mn-cs"/>
              </a:rPr>
              <a:t>700</a:t>
            </a:r>
            <a:r>
              <a:rPr kumimoji="1" lang="ja-JP" altLang="en-US" sz="1600" kern="1200" dirty="0">
                <a:solidFill>
                  <a:srgbClr val="004C52"/>
                </a:solidFill>
                <a:latin typeface="Meiryo"/>
                <a:ea typeface="Meiryo"/>
                <a:cs typeface="+mn-cs"/>
              </a:rPr>
              <a:t>人を超える会員が参加するイベントです</a:t>
            </a:r>
            <a:endParaRPr lang="ja-JP" altLang="en-US" sz="1600" kern="1200" dirty="0">
              <a:solidFill>
                <a:srgbClr val="004C52"/>
              </a:solidFill>
              <a:latin typeface="Meiryo"/>
              <a:ea typeface="Meiryo"/>
              <a:cs typeface="+mn-cs"/>
            </a:endParaRPr>
          </a:p>
        </p:txBody>
      </p:sp>
      <p:pic>
        <p:nvPicPr>
          <p:cNvPr id="3" name="図 3">
            <a:extLst>
              <a:ext uri="{FF2B5EF4-FFF2-40B4-BE49-F238E27FC236}">
                <a16:creationId xmlns:a16="http://schemas.microsoft.com/office/drawing/2014/main" id="{FA402D17-26E2-263A-DEE0-AD7812F2ED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336" y="-7417"/>
            <a:ext cx="4169664" cy="2575154"/>
          </a:xfrm>
          <a:prstGeom prst="rect">
            <a:avLst/>
          </a:prstGeom>
        </p:spPr>
      </p:pic>
      <p:pic>
        <p:nvPicPr>
          <p:cNvPr id="7" name="図 7" descr="天井, 屋内, 人, 大きい が含まれている画像&#10;&#10;説明は自動で生成されたものです">
            <a:extLst>
              <a:ext uri="{FF2B5EF4-FFF2-40B4-BE49-F238E27FC236}">
                <a16:creationId xmlns:a16="http://schemas.microsoft.com/office/drawing/2014/main" id="{F7923939-2D25-6DD6-E979-93706F16F5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8908" y="2571191"/>
            <a:ext cx="4210812" cy="2570582"/>
          </a:xfrm>
          <a:prstGeom prst="rect">
            <a:avLst/>
          </a:prstGeom>
        </p:spPr>
      </p:pic>
    </p:spTree>
    <p:extLst>
      <p:ext uri="{BB962C8B-B14F-4D97-AF65-F5344CB8AC3E}">
        <p14:creationId xmlns:p14="http://schemas.microsoft.com/office/powerpoint/2010/main" val="227851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8</a:t>
            </a:fld>
            <a:endParaRPr kumimoji="1" kern="1200"/>
          </a:p>
        </p:txBody>
      </p:sp>
      <p:sp>
        <p:nvSpPr>
          <p:cNvPr id="2" name="テキスト ボックス 1">
            <a:extLst>
              <a:ext uri="{FF2B5EF4-FFF2-40B4-BE49-F238E27FC236}">
                <a16:creationId xmlns:a16="http://schemas.microsoft.com/office/drawing/2014/main" id="{A38E6680-8054-8D4D-9CDE-4F3C06D3177A}"/>
              </a:ext>
            </a:extLst>
          </p:cNvPr>
          <p:cNvSpPr txBox="1"/>
          <p:nvPr/>
        </p:nvSpPr>
        <p:spPr>
          <a:xfrm>
            <a:off x="-2003" y="1087165"/>
            <a:ext cx="4803941" cy="1477328"/>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米国トップエグゼクティブツアー</a:t>
            </a:r>
            <a:endParaRPr kumimoji="1" lang="en-US" altLang="ja-JP" sz="80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500" kern="1200">
                <a:solidFill>
                  <a:srgbClr val="004C52"/>
                </a:solidFill>
                <a:latin typeface="Meiryo" panose="020B0604030504040204" pitchFamily="34" charset="-128"/>
                <a:ea typeface="Meiryo" panose="020B0604030504040204" pitchFamily="34" charset="-128"/>
                <a:cs typeface="+mn-cs"/>
              </a:rPr>
              <a:t>毎年</a:t>
            </a:r>
            <a:r>
              <a:rPr kumimoji="1" lang="en-US" altLang="ja-JP" sz="1500" kern="1200">
                <a:solidFill>
                  <a:srgbClr val="004C52"/>
                </a:solidFill>
                <a:latin typeface="Meiryo" panose="020B0604030504040204" pitchFamily="34" charset="-128"/>
                <a:ea typeface="Meiryo" panose="020B0604030504040204" pitchFamily="34" charset="-128"/>
                <a:cs typeface="+mn-cs"/>
              </a:rPr>
              <a:t>10</a:t>
            </a:r>
            <a:r>
              <a:rPr kumimoji="1" lang="ja-JP" altLang="en-US" sz="1500" kern="1200">
                <a:solidFill>
                  <a:srgbClr val="004C52"/>
                </a:solidFill>
                <a:latin typeface="Meiryo" panose="020B0604030504040204" pitchFamily="34" charset="-128"/>
                <a:ea typeface="Meiryo" panose="020B0604030504040204" pitchFamily="34" charset="-128"/>
                <a:cs typeface="+mn-cs"/>
              </a:rPr>
              <a:t>月に、米国シリコンバレーの賛助会員企業を訪問し、トレンド情報をいち早く入手できるツアーです</a:t>
            </a:r>
            <a:endParaRPr kumimoji="1" lang="en-US" altLang="ja-JP" sz="1500" kern="1200">
              <a:solidFill>
                <a:srgbClr val="004C52"/>
              </a:solidFill>
              <a:latin typeface="Meiryo" panose="020B0604030504040204" pitchFamily="34" charset="-128"/>
              <a:ea typeface="Meiryo" panose="020B0604030504040204" pitchFamily="34" charset="-128"/>
              <a:cs typeface="+mn-cs"/>
            </a:endParaRPr>
          </a:p>
          <a:p>
            <a:pPr defTabSz="685800">
              <a:buClr>
                <a:srgbClr val="009E91"/>
              </a:buClr>
            </a:pPr>
            <a:r>
              <a:rPr kumimoji="1" lang="ja-JP" altLang="en-US" sz="1200" kern="1200">
                <a:solidFill>
                  <a:srgbClr val="004C52"/>
                </a:solidFill>
                <a:latin typeface="Meiryo"/>
                <a:ea typeface="Meiryo"/>
                <a:cs typeface="+mn-cs"/>
              </a:rPr>
              <a:t>　</a:t>
            </a:r>
            <a:r>
              <a:rPr kumimoji="1" lang="ja-JP" altLang="en-US" sz="1200" b="1" u="sng" kern="1200">
                <a:solidFill>
                  <a:srgbClr val="004C52"/>
                </a:solidFill>
                <a:latin typeface="Meiryo"/>
                <a:ea typeface="Meiryo"/>
                <a:cs typeface="+mn-cs"/>
              </a:rPr>
              <a:t>202</a:t>
            </a:r>
            <a:r>
              <a:rPr kumimoji="1" lang="en-US" altLang="ja-JP" sz="1200" b="1" u="sng" kern="1200">
                <a:solidFill>
                  <a:srgbClr val="004C52"/>
                </a:solidFill>
                <a:latin typeface="Meiryo"/>
                <a:ea typeface="Meiryo"/>
                <a:cs typeface="+mn-cs"/>
              </a:rPr>
              <a:t>5</a:t>
            </a:r>
            <a:r>
              <a:rPr kumimoji="1" lang="ja-JP" altLang="en-US" sz="1200" b="1" u="sng" kern="1200">
                <a:solidFill>
                  <a:srgbClr val="004C52"/>
                </a:solidFill>
                <a:latin typeface="Meiryo"/>
                <a:ea typeface="Meiryo"/>
                <a:cs typeface="+mn-cs"/>
              </a:rPr>
              <a:t>年度　10月訪問先企業</a:t>
            </a:r>
            <a:endParaRPr lang="en-US" altLang="ja-JP" sz="1200" b="1" u="sng" kern="1200">
              <a:solidFill>
                <a:srgbClr val="004C52"/>
              </a:solidFill>
              <a:latin typeface="Meiryo"/>
              <a:ea typeface="Meiryo"/>
              <a:cs typeface="+mn-cs"/>
            </a:endParaRPr>
          </a:p>
          <a:p>
            <a:pPr defTabSz="685800">
              <a:buClr>
                <a:srgbClr val="009E91"/>
              </a:buClr>
            </a:pPr>
            <a:r>
              <a:rPr kumimoji="1" lang="en-US" altLang="ja-JP" sz="1200" kern="1200">
                <a:solidFill>
                  <a:srgbClr val="004C52"/>
                </a:solidFill>
                <a:latin typeface="Meiryo" panose="020B0604030504040204" pitchFamily="34" charset="-128"/>
                <a:ea typeface="Meiryo" panose="020B0604030504040204" pitchFamily="34" charset="-128"/>
                <a:cs typeface="+mn-cs"/>
              </a:rPr>
              <a:t>Cisco Systems</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Nutanix</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Paloalto Networks</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err="1">
                <a:solidFill>
                  <a:srgbClr val="004C52"/>
                </a:solidFill>
                <a:latin typeface="Meiryo" panose="020B0604030504040204" pitchFamily="34" charset="-128"/>
                <a:ea typeface="Meiryo" panose="020B0604030504040204" pitchFamily="34" charset="-128"/>
                <a:cs typeface="+mn-cs"/>
              </a:rPr>
              <a:t>dotData</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Intel</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Adobe</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cs typeface="+mn-cs"/>
              </a:rPr>
              <a:t>Advanced Micro Devices</a:t>
            </a:r>
            <a:r>
              <a:rPr kumimoji="1" lang="ja-JP" altLang="en-US" sz="1200" kern="1200">
                <a:solidFill>
                  <a:srgbClr val="004C52"/>
                </a:solidFill>
                <a:latin typeface="Meiryo" panose="020B0604030504040204" pitchFamily="34" charset="-128"/>
                <a:ea typeface="Meiryo" panose="020B0604030504040204" pitchFamily="34" charset="-128"/>
                <a:cs typeface="+mn-cs"/>
              </a:rPr>
              <a:t>、</a:t>
            </a:r>
            <a:r>
              <a:rPr kumimoji="1" lang="en-US" altLang="ja-JP" sz="1200" kern="1200">
                <a:solidFill>
                  <a:srgbClr val="004C52"/>
                </a:solidFill>
                <a:latin typeface="Meiryo" panose="020B0604030504040204" pitchFamily="34" charset="-128"/>
                <a:ea typeface="Meiryo" panose="020B0604030504040204" pitchFamily="34" charset="-128"/>
              </a:rPr>
              <a:t>HPE</a:t>
            </a:r>
            <a:r>
              <a:rPr kumimoji="1" lang="ja-JP" altLang="en-US" sz="1200" kern="1200">
                <a:solidFill>
                  <a:srgbClr val="004C52"/>
                </a:solidFill>
                <a:latin typeface="Meiryo" panose="020B0604030504040204" pitchFamily="34" charset="-128"/>
                <a:ea typeface="Meiryo" panose="020B0604030504040204" pitchFamily="34" charset="-128"/>
              </a:rPr>
              <a:t>、</a:t>
            </a:r>
            <a:r>
              <a:rPr kumimoji="1" lang="en-US" altLang="ja-JP" sz="1200" kern="1200">
                <a:solidFill>
                  <a:srgbClr val="004C52"/>
                </a:solidFill>
                <a:latin typeface="Meiryo" panose="020B0604030504040204" pitchFamily="34" charset="-128"/>
                <a:ea typeface="Meiryo" panose="020B0604030504040204" pitchFamily="34" charset="-128"/>
              </a:rPr>
              <a:t>HPI</a:t>
            </a:r>
            <a:endParaRPr kumimoji="1" lang="en-US" altLang="ja-JP" sz="1200" kern="1200">
              <a:solidFill>
                <a:srgbClr val="666666">
                  <a:lumMod val="50000"/>
                </a:srgbClr>
              </a:solidFill>
              <a:latin typeface="Meiryo" panose="020B0604030504040204" pitchFamily="34" charset="-128"/>
              <a:ea typeface="Meiryo" panose="020B0604030504040204" pitchFamily="34" charset="-128"/>
              <a:cs typeface="+mn-cs"/>
            </a:endParaRPr>
          </a:p>
        </p:txBody>
      </p:sp>
      <p:grpSp>
        <p:nvGrpSpPr>
          <p:cNvPr id="27" name="グループ化 26">
            <a:extLst>
              <a:ext uri="{FF2B5EF4-FFF2-40B4-BE49-F238E27FC236}">
                <a16:creationId xmlns:a16="http://schemas.microsoft.com/office/drawing/2014/main" id="{654B4B67-6D35-CB44-AA94-53AB6AE76641}"/>
              </a:ext>
            </a:extLst>
          </p:cNvPr>
          <p:cNvGrpSpPr/>
          <p:nvPr/>
        </p:nvGrpSpPr>
        <p:grpSpPr>
          <a:xfrm>
            <a:off x="387170" y="172070"/>
            <a:ext cx="713781" cy="713781"/>
            <a:chOff x="6309820" y="1792384"/>
            <a:chExt cx="939800" cy="939800"/>
          </a:xfrm>
        </p:grpSpPr>
        <p:sp>
          <p:nvSpPr>
            <p:cNvPr id="28" name="円/楕円 27">
              <a:extLst>
                <a:ext uri="{FF2B5EF4-FFF2-40B4-BE49-F238E27FC236}">
                  <a16:creationId xmlns:a16="http://schemas.microsoft.com/office/drawing/2014/main" id="{43C210E0-F8BA-7E48-8C20-4207F86012DD}"/>
                </a:ext>
                <a:ext uri="{C183D7F6-B498-43B3-948B-1728B52AA6E4}">
                  <adec:decorative xmlns:adec="http://schemas.microsoft.com/office/drawing/2017/decorative" val="1"/>
                </a:ext>
              </a:extLst>
            </p:cNvPr>
            <p:cNvSpPr/>
            <p:nvPr/>
          </p:nvSpPr>
          <p:spPr>
            <a:xfrm>
              <a:off x="6309820" y="1792384"/>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kumimoji="1" lang="ja-JP" altLang="en-US" sz="1800" kern="1200">
                <a:solidFill>
                  <a:srgbClr val="FFFFFF"/>
                </a:solidFill>
                <a:latin typeface="Meiryo UI" panose="020B0604030504040204" pitchFamily="50" charset="-128"/>
                <a:ea typeface="Meiryo UI" panose="020B0604030504040204" pitchFamily="50" charset="-128"/>
              </a:endParaRPr>
            </a:p>
          </p:txBody>
        </p:sp>
        <p:grpSp>
          <p:nvGrpSpPr>
            <p:cNvPr id="29" name="Google Shape;487;p37">
              <a:extLst>
                <a:ext uri="{FF2B5EF4-FFF2-40B4-BE49-F238E27FC236}">
                  <a16:creationId xmlns:a16="http://schemas.microsoft.com/office/drawing/2014/main" id="{0BFFD24F-A67C-B04E-9680-FD02988B7D09}"/>
                </a:ext>
              </a:extLst>
            </p:cNvPr>
            <p:cNvGrpSpPr/>
            <p:nvPr/>
          </p:nvGrpSpPr>
          <p:grpSpPr>
            <a:xfrm rot="502473">
              <a:off x="6504066" y="1933086"/>
              <a:ext cx="551310" cy="562664"/>
              <a:chOff x="3955900" y="2984500"/>
              <a:chExt cx="414000" cy="422525"/>
            </a:xfrm>
            <a:solidFill>
              <a:schemeClr val="bg1"/>
            </a:solidFill>
          </p:grpSpPr>
          <p:sp>
            <p:nvSpPr>
              <p:cNvPr id="30" name="Google Shape;488;p37">
                <a:extLst>
                  <a:ext uri="{FF2B5EF4-FFF2-40B4-BE49-F238E27FC236}">
                    <a16:creationId xmlns:a16="http://schemas.microsoft.com/office/drawing/2014/main" id="{9C8FA026-2C32-F64B-A3F5-6EA34ACEF72F}"/>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31" name="Google Shape;489;p37">
                <a:extLst>
                  <a:ext uri="{FF2B5EF4-FFF2-40B4-BE49-F238E27FC236}">
                    <a16:creationId xmlns:a16="http://schemas.microsoft.com/office/drawing/2014/main" id="{994B31B5-FE75-4941-9746-346EE3E1386F}"/>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sp>
            <p:nvSpPr>
              <p:cNvPr id="32" name="Google Shape;490;p37">
                <a:extLst>
                  <a:ext uri="{FF2B5EF4-FFF2-40B4-BE49-F238E27FC236}">
                    <a16:creationId xmlns:a16="http://schemas.microsoft.com/office/drawing/2014/main" id="{FB1D81AF-B229-CC42-99BC-0FCBA60089B1}"/>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defTabSz="685800">
                  <a:buClrTx/>
                </a:pPr>
                <a:endParaRPr kumimoji="1" sz="1800" kern="1200">
                  <a:latin typeface="Calibri" panose="020F0502020204030204"/>
                  <a:ea typeface="+mn-ea"/>
                  <a:cs typeface="+mn-cs"/>
                </a:endParaRPr>
              </a:p>
            </p:txBody>
          </p:sp>
        </p:grpSp>
      </p:grpSp>
      <p:sp>
        <p:nvSpPr>
          <p:cNvPr id="12" name="Google Shape;196;p22">
            <a:extLst>
              <a:ext uri="{FF2B5EF4-FFF2-40B4-BE49-F238E27FC236}">
                <a16:creationId xmlns:a16="http://schemas.microsoft.com/office/drawing/2014/main" id="{8076D009-905A-7046-AF4C-DDF4B0224495}"/>
              </a:ext>
            </a:extLst>
          </p:cNvPr>
          <p:cNvSpPr txBox="1">
            <a:spLocks/>
          </p:cNvSpPr>
          <p:nvPr/>
        </p:nvSpPr>
        <p:spPr>
          <a:xfrm>
            <a:off x="1235333" y="305868"/>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685800"/>
            <a:r>
              <a:rPr kumimoji="1" lang="ja-JP" altLang="en-US" kern="1200">
                <a:latin typeface="Meiryo" panose="020B0604030504040204" pitchFamily="34" charset="-128"/>
                <a:ea typeface="Meiryo" panose="020B0604030504040204" pitchFamily="34" charset="-128"/>
              </a:rPr>
              <a:t>最新情報の入手</a:t>
            </a:r>
          </a:p>
        </p:txBody>
      </p:sp>
      <p:sp>
        <p:nvSpPr>
          <p:cNvPr id="13" name="テキスト ボックス 12">
            <a:extLst>
              <a:ext uri="{FF2B5EF4-FFF2-40B4-BE49-F238E27FC236}">
                <a16:creationId xmlns:a16="http://schemas.microsoft.com/office/drawing/2014/main" id="{99226123-A7EA-493A-BA17-0B4674DC7FA3}"/>
              </a:ext>
            </a:extLst>
          </p:cNvPr>
          <p:cNvSpPr txBox="1"/>
          <p:nvPr/>
        </p:nvSpPr>
        <p:spPr>
          <a:xfrm>
            <a:off x="5935" y="2770263"/>
            <a:ext cx="4152934" cy="1846659"/>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a:ea typeface="Meiryo"/>
                <a:cs typeface="+mn-cs"/>
              </a:rPr>
              <a:t>アジア</a:t>
            </a:r>
            <a:r>
              <a:rPr kumimoji="1" lang="en-US" altLang="ja-JP" sz="2400" b="1" kern="1200">
                <a:solidFill>
                  <a:srgbClr val="004C52"/>
                </a:solidFill>
                <a:latin typeface="Meiryo"/>
                <a:ea typeface="Meiryo"/>
                <a:cs typeface="+mn-cs"/>
              </a:rPr>
              <a:t>IT</a:t>
            </a:r>
            <a:r>
              <a:rPr kumimoji="1" lang="ja-JP" altLang="en-US" sz="2400" b="1" kern="1200">
                <a:solidFill>
                  <a:srgbClr val="004C52"/>
                </a:solidFill>
                <a:latin typeface="Meiryo"/>
                <a:ea typeface="Meiryo"/>
                <a:cs typeface="+mn-cs"/>
              </a:rPr>
              <a:t>企業視察ツアー</a:t>
            </a:r>
            <a:endParaRPr kumimoji="1" lang="en-US" altLang="ja-JP" sz="800" kern="1200">
              <a:solidFill>
                <a:srgbClr val="004C52"/>
              </a:solidFill>
              <a:latin typeface="Meiryo"/>
              <a:ea typeface="Meiryo"/>
              <a:cs typeface="+mn-cs"/>
            </a:endParaRPr>
          </a:p>
          <a:p>
            <a:pPr defTabSz="685800">
              <a:buClrTx/>
            </a:pPr>
            <a:r>
              <a:rPr kumimoji="1" lang="ja-JP" altLang="en-US" sz="1500" kern="1200">
                <a:solidFill>
                  <a:srgbClr val="004C52"/>
                </a:solidFill>
                <a:latin typeface="Meiryo"/>
                <a:ea typeface="Meiryo"/>
                <a:cs typeface="+mn-cs"/>
              </a:rPr>
              <a:t>毎年</a:t>
            </a:r>
            <a:r>
              <a:rPr kumimoji="1" lang="en-US" altLang="ja-JP" sz="1500" kern="1200">
                <a:solidFill>
                  <a:srgbClr val="004C52"/>
                </a:solidFill>
                <a:latin typeface="Meiryo"/>
                <a:ea typeface="Meiryo"/>
                <a:cs typeface="+mn-cs"/>
              </a:rPr>
              <a:t>7</a:t>
            </a:r>
            <a:r>
              <a:rPr kumimoji="1" lang="ja-JP" altLang="en-US" sz="1500" kern="1200">
                <a:solidFill>
                  <a:srgbClr val="004C52"/>
                </a:solidFill>
                <a:latin typeface="Meiryo"/>
                <a:ea typeface="Meiryo"/>
                <a:cs typeface="+mn-cs"/>
              </a:rPr>
              <a:t>月頃に、成長著しいアジア</a:t>
            </a:r>
            <a:r>
              <a:rPr kumimoji="1" lang="en-US" altLang="ja-JP" sz="1500" kern="1200">
                <a:solidFill>
                  <a:srgbClr val="004C52"/>
                </a:solidFill>
                <a:latin typeface="Meiryo"/>
                <a:ea typeface="Meiryo"/>
                <a:cs typeface="+mn-cs"/>
              </a:rPr>
              <a:t>IT</a:t>
            </a:r>
            <a:r>
              <a:rPr kumimoji="1" lang="ja-JP" altLang="en-US" sz="1500" kern="1200">
                <a:solidFill>
                  <a:srgbClr val="004C52"/>
                </a:solidFill>
                <a:latin typeface="Meiryo"/>
                <a:ea typeface="Meiryo"/>
                <a:cs typeface="+mn-cs"/>
              </a:rPr>
              <a:t>企業を訪問し、ビジネス状況を視察するツアーです</a:t>
            </a:r>
            <a:endParaRPr kumimoji="1" lang="en-US" altLang="ja-JP" sz="1500" kern="1200">
              <a:solidFill>
                <a:srgbClr val="004C52"/>
              </a:solidFill>
              <a:latin typeface="Meiryo"/>
              <a:ea typeface="Meiryo"/>
              <a:cs typeface="+mn-cs"/>
            </a:endParaRPr>
          </a:p>
          <a:p>
            <a:pPr defTabSz="685800">
              <a:buClr>
                <a:srgbClr val="009D91"/>
              </a:buClr>
            </a:pPr>
            <a:r>
              <a:rPr kumimoji="1" lang="ja-JP" altLang="en-US" sz="1200" kern="1200">
                <a:solidFill>
                  <a:srgbClr val="004C52"/>
                </a:solidFill>
                <a:latin typeface="Meiryo"/>
                <a:ea typeface="Meiryo"/>
                <a:cs typeface="+mn-cs"/>
              </a:rPr>
              <a:t>　</a:t>
            </a:r>
            <a:r>
              <a:rPr kumimoji="1" lang="ja-JP" altLang="en-US" sz="1200" b="1" u="sng" kern="1200">
                <a:solidFill>
                  <a:srgbClr val="004C52"/>
                </a:solidFill>
                <a:latin typeface="Meiryo"/>
                <a:ea typeface="Meiryo"/>
                <a:cs typeface="+mn-cs"/>
              </a:rPr>
              <a:t>これまで訪問した国</a:t>
            </a:r>
            <a:endParaRPr lang="en-US" altLang="ja-JP" sz="1200" b="1" u="sng" kern="1200">
              <a:solidFill>
                <a:srgbClr val="004C52"/>
              </a:solidFill>
              <a:latin typeface="Meiryo"/>
              <a:ea typeface="Meiryo"/>
              <a:cs typeface="+mn-cs"/>
            </a:endParaRPr>
          </a:p>
          <a:p>
            <a:pPr defTabSz="685800">
              <a:buClr>
                <a:srgbClr val="009D91"/>
              </a:buClr>
            </a:pPr>
            <a:r>
              <a:rPr kumimoji="1" lang="ja-JP" altLang="en-US" sz="1200" kern="1200">
                <a:solidFill>
                  <a:srgbClr val="004C52"/>
                </a:solidFill>
                <a:latin typeface="Meiryo" panose="020B0604030504040204" pitchFamily="34" charset="-128"/>
                <a:ea typeface="Meiryo" panose="020B0604030504040204" pitchFamily="34" charset="-128"/>
                <a:cs typeface="+mn-cs"/>
              </a:rPr>
              <a:t>　北京、上海、大連、深圳、ベトナム、タイ、</a:t>
            </a:r>
            <a:endParaRPr kumimoji="1" lang="en-US" altLang="ja-JP" sz="1200" kern="1200">
              <a:solidFill>
                <a:srgbClr val="004C52"/>
              </a:solidFill>
              <a:latin typeface="Meiryo" panose="020B0604030504040204" pitchFamily="34" charset="-128"/>
              <a:ea typeface="Meiryo" panose="020B0604030504040204" pitchFamily="34" charset="-128"/>
              <a:cs typeface="+mn-cs"/>
            </a:endParaRPr>
          </a:p>
          <a:p>
            <a:pPr defTabSz="685800">
              <a:buClr>
                <a:srgbClr val="009D91"/>
              </a:buClr>
            </a:pPr>
            <a:r>
              <a:rPr kumimoji="1" lang="ja-JP" altLang="en-US" sz="1200" kern="1200">
                <a:solidFill>
                  <a:srgbClr val="004C52"/>
                </a:solidFill>
                <a:latin typeface="Meiryo" panose="020B0604030504040204" pitchFamily="34" charset="-128"/>
                <a:ea typeface="Meiryo" panose="020B0604030504040204" pitchFamily="34" charset="-128"/>
                <a:cs typeface="+mn-cs"/>
              </a:rPr>
              <a:t>　フィリピン、マレーシア、オーストラリア、</a:t>
            </a:r>
            <a:endParaRPr kumimoji="1" lang="en-US" altLang="ja-JP" sz="1200" kern="1200">
              <a:solidFill>
                <a:srgbClr val="004C52"/>
              </a:solidFill>
              <a:latin typeface="Meiryo" panose="020B0604030504040204" pitchFamily="34" charset="-128"/>
              <a:ea typeface="Meiryo" panose="020B0604030504040204" pitchFamily="34" charset="-128"/>
              <a:cs typeface="+mn-cs"/>
            </a:endParaRPr>
          </a:p>
          <a:p>
            <a:pPr defTabSz="685800">
              <a:buClr>
                <a:srgbClr val="009D91"/>
              </a:buClr>
            </a:pPr>
            <a:r>
              <a:rPr kumimoji="1" lang="ja-JP" altLang="en-US" sz="1200" kern="1200">
                <a:solidFill>
                  <a:srgbClr val="004C52"/>
                </a:solidFill>
                <a:latin typeface="Meiryo" panose="020B0604030504040204" pitchFamily="34" charset="-128"/>
                <a:ea typeface="Meiryo" panose="020B0604030504040204" pitchFamily="34" charset="-128"/>
                <a:cs typeface="+mn-cs"/>
              </a:rPr>
              <a:t>　シンガポール、台湾</a:t>
            </a:r>
          </a:p>
          <a:p>
            <a:pPr defTabSz="685800"/>
            <a:r>
              <a:rPr lang="ja-JP" altLang="en-US" sz="1200" kern="1200">
                <a:solidFill>
                  <a:srgbClr val="004C52"/>
                </a:solidFill>
                <a:latin typeface="Meiryo"/>
                <a:ea typeface="Meiryo"/>
                <a:cs typeface="+mn-cs"/>
              </a:rPr>
              <a:t>　＊202</a:t>
            </a:r>
            <a:r>
              <a:rPr lang="en-US" altLang="ja-JP" sz="1200" kern="1200">
                <a:solidFill>
                  <a:srgbClr val="004C52"/>
                </a:solidFill>
                <a:latin typeface="Meiryo"/>
                <a:ea typeface="Meiryo"/>
                <a:cs typeface="+mn-cs"/>
              </a:rPr>
              <a:t>5</a:t>
            </a:r>
            <a:r>
              <a:rPr lang="ja-JP" altLang="en-US" sz="1200" kern="1200">
                <a:solidFill>
                  <a:srgbClr val="004C52"/>
                </a:solidFill>
                <a:latin typeface="Meiryo"/>
                <a:ea typeface="Meiryo"/>
                <a:cs typeface="+mn-cs"/>
              </a:rPr>
              <a:t>年度は、ベトナム ハノイを訪問</a:t>
            </a:r>
            <a:endParaRPr lang="ja-JP" altLang="en-US" sz="1200" kern="1200">
              <a:solidFill>
                <a:srgbClr val="004C52"/>
              </a:solidFill>
              <a:latin typeface="Meiryo" panose="020B0604030504040204" pitchFamily="34" charset="-128"/>
              <a:ea typeface="Meiryo" panose="020B0604030504040204" pitchFamily="34" charset="-128"/>
              <a:cs typeface="+mn-cs"/>
            </a:endParaRPr>
          </a:p>
        </p:txBody>
      </p:sp>
      <p:pic>
        <p:nvPicPr>
          <p:cNvPr id="17" name="図 16">
            <a:extLst>
              <a:ext uri="{FF2B5EF4-FFF2-40B4-BE49-F238E27FC236}">
                <a16:creationId xmlns:a16="http://schemas.microsoft.com/office/drawing/2014/main" id="{7B9AEECA-2EF6-3ABB-9C44-F69D1A894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7709" y="3171245"/>
            <a:ext cx="3372267" cy="1891325"/>
          </a:xfrm>
          <a:prstGeom prst="rect">
            <a:avLst/>
          </a:prstGeom>
        </p:spPr>
      </p:pic>
      <p:pic>
        <p:nvPicPr>
          <p:cNvPr id="4" name="図 3" descr="建物の前を歩く人々&#10;&#10;AI 生成コンテンツは誤りを含む可能性があります。">
            <a:extLst>
              <a:ext uri="{FF2B5EF4-FFF2-40B4-BE49-F238E27FC236}">
                <a16:creationId xmlns:a16="http://schemas.microsoft.com/office/drawing/2014/main" id="{B2546FB2-8F3E-940E-BE23-F9D848209F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4536" y="600216"/>
            <a:ext cx="3073558" cy="2451226"/>
          </a:xfrm>
          <a:prstGeom prst="rect">
            <a:avLst/>
          </a:prstGeom>
        </p:spPr>
      </p:pic>
    </p:spTree>
    <p:extLst>
      <p:ext uri="{BB962C8B-B14F-4D97-AF65-F5344CB8AC3E}">
        <p14:creationId xmlns:p14="http://schemas.microsoft.com/office/powerpoint/2010/main" val="154002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38E6680-8054-8D4D-9CDE-4F3C06D3177A}"/>
              </a:ext>
            </a:extLst>
          </p:cNvPr>
          <p:cNvSpPr txBox="1"/>
          <p:nvPr/>
        </p:nvSpPr>
        <p:spPr>
          <a:xfrm>
            <a:off x="208719" y="1782929"/>
            <a:ext cx="4474327" cy="877163"/>
          </a:xfrm>
          <a:prstGeom prst="rect">
            <a:avLst/>
          </a:prstGeom>
          <a:noFill/>
        </p:spPr>
        <p:txBody>
          <a:bodyPr wrap="square" lIns="91440" tIns="45720" rIns="91440" bIns="45720" rtlCol="0" anchor="t">
            <a:spAutoFit/>
          </a:bodyPr>
          <a:lstStyle/>
          <a:p>
            <a:pPr defTabSz="914378">
              <a:defRPr/>
            </a:pPr>
            <a:r>
              <a:rPr kumimoji="1" lang="ja-JP" altLang="en-US" sz="2400" b="1">
                <a:solidFill>
                  <a:srgbClr val="004C52"/>
                </a:solidFill>
                <a:latin typeface="Meiryo" panose="020B0604030504040204" pitchFamily="34" charset="-128"/>
                <a:ea typeface="Meiryo" panose="020B0604030504040204" pitchFamily="34" charset="-128"/>
              </a:rPr>
              <a:t>交流促進見学会 </a:t>
            </a:r>
            <a:r>
              <a:rPr kumimoji="1" lang="en-US" altLang="ja-JP" sz="1600">
                <a:solidFill>
                  <a:srgbClr val="004C52"/>
                </a:solidFill>
                <a:latin typeface="Meiryo" panose="020B0604030504040204" pitchFamily="34" charset="-128"/>
                <a:ea typeface="Meiryo" panose="020B0604030504040204" pitchFamily="34" charset="-128"/>
              </a:rPr>
              <a:t>(</a:t>
            </a:r>
            <a:r>
              <a:rPr kumimoji="1" lang="ja-JP" altLang="en-US" sz="1600">
                <a:solidFill>
                  <a:srgbClr val="004C52"/>
                </a:solidFill>
                <a:latin typeface="Meiryo" panose="020B0604030504040204" pitchFamily="34" charset="-128"/>
                <a:ea typeface="Meiryo" panose="020B0604030504040204" pitchFamily="34" charset="-128"/>
              </a:rPr>
              <a:t>定期開催</a:t>
            </a:r>
            <a:r>
              <a:rPr kumimoji="1" lang="en-US" altLang="ja-JP" sz="1600">
                <a:solidFill>
                  <a:srgbClr val="004C52"/>
                </a:solidFill>
                <a:latin typeface="Meiryo" panose="020B0604030504040204" pitchFamily="34" charset="-128"/>
                <a:ea typeface="Meiryo" panose="020B0604030504040204" pitchFamily="34" charset="-128"/>
              </a:rPr>
              <a:t>)</a:t>
            </a:r>
          </a:p>
          <a:p>
            <a:pPr defTabSz="914378">
              <a:defRPr/>
            </a:pPr>
            <a:r>
              <a:rPr kumimoji="1" lang="en-US" altLang="ja-JP" sz="1350">
                <a:solidFill>
                  <a:srgbClr val="004C52"/>
                </a:solidFill>
                <a:latin typeface="Meiryo"/>
                <a:ea typeface="Meiryo"/>
              </a:rPr>
              <a:t>IT</a:t>
            </a:r>
            <a:r>
              <a:rPr kumimoji="1" lang="ja-JP" altLang="en-US" sz="1350">
                <a:solidFill>
                  <a:srgbClr val="004C52"/>
                </a:solidFill>
                <a:latin typeface="Meiryo"/>
                <a:ea typeface="Meiryo"/>
              </a:rPr>
              <a:t>販売にすぐに役立つ</a:t>
            </a:r>
            <a:r>
              <a:rPr kumimoji="1" lang="ja-JP" altLang="en-US" sz="1350">
                <a:solidFill>
                  <a:srgbClr val="004C52"/>
                </a:solidFill>
                <a:latin typeface="Meiryo" panose="020B0604030504040204" pitchFamily="34" charset="-128"/>
                <a:ea typeface="Meiryo" panose="020B0604030504040204" pitchFamily="34" charset="-128"/>
              </a:rPr>
              <a:t>ビジネス商材について、</a:t>
            </a:r>
            <a:endParaRPr kumimoji="1" lang="en-US" altLang="ja-JP" sz="1350">
              <a:solidFill>
                <a:srgbClr val="004C52"/>
              </a:solidFill>
              <a:latin typeface="Meiryo" panose="020B0604030504040204" pitchFamily="34" charset="-128"/>
              <a:ea typeface="Meiryo" panose="020B0604030504040204" pitchFamily="34" charset="-128"/>
            </a:endParaRPr>
          </a:p>
          <a:p>
            <a:pPr defTabSz="914378">
              <a:defRPr/>
            </a:pPr>
            <a:r>
              <a:rPr kumimoji="1" lang="ja-JP" altLang="en-US" sz="1350">
                <a:solidFill>
                  <a:srgbClr val="004C52"/>
                </a:solidFill>
                <a:latin typeface="Meiryo"/>
                <a:ea typeface="Meiryo"/>
              </a:rPr>
              <a:t>新しい分野の先端企業を訪問・見学し、交流しています</a:t>
            </a:r>
            <a:endParaRPr lang="en-US" altLang="ja-JP" sz="1350">
              <a:solidFill>
                <a:srgbClr val="004C52"/>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92A7435B-7B5E-D148-94E7-792381CD2C04}"/>
              </a:ext>
            </a:extLst>
          </p:cNvPr>
          <p:cNvGrpSpPr/>
          <p:nvPr/>
        </p:nvGrpSpPr>
        <p:grpSpPr>
          <a:xfrm>
            <a:off x="387170" y="172070"/>
            <a:ext cx="713781" cy="713781"/>
            <a:chOff x="6309820" y="1792384"/>
            <a:chExt cx="939800" cy="939800"/>
          </a:xfrm>
        </p:grpSpPr>
        <p:sp>
          <p:nvSpPr>
            <p:cNvPr id="15" name="円/楕円 14">
              <a:extLst>
                <a:ext uri="{FF2B5EF4-FFF2-40B4-BE49-F238E27FC236}">
                  <a16:creationId xmlns:a16="http://schemas.microsoft.com/office/drawing/2014/main" id="{0D075C45-19FA-E241-90D4-E3980AAEC211}"/>
                </a:ext>
                <a:ext uri="{C183D7F6-B498-43B3-948B-1728B52AA6E4}">
                  <adec:decorative xmlns:adec="http://schemas.microsoft.com/office/drawing/2017/decorative" val="1"/>
                </a:ext>
              </a:extLst>
            </p:cNvPr>
            <p:cNvSpPr/>
            <p:nvPr/>
          </p:nvSpPr>
          <p:spPr>
            <a:xfrm>
              <a:off x="6309820" y="1792384"/>
              <a:ext cx="939800" cy="939800"/>
            </a:xfrm>
            <a:prstGeom prst="ellipse">
              <a:avLst/>
            </a:prstGeom>
            <a:solidFill>
              <a:srgbClr val="A0E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ja-JP" altLang="en-US">
                <a:solidFill>
                  <a:srgbClr val="FFFFFF"/>
                </a:solidFill>
                <a:latin typeface="Meiryo UI" panose="020B0604030504040204" pitchFamily="50" charset="-128"/>
                <a:ea typeface="Meiryo UI" panose="020B0604030504040204" pitchFamily="50" charset="-128"/>
              </a:endParaRPr>
            </a:p>
          </p:txBody>
        </p:sp>
        <p:grpSp>
          <p:nvGrpSpPr>
            <p:cNvPr id="16" name="Google Shape;487;p37">
              <a:extLst>
                <a:ext uri="{FF2B5EF4-FFF2-40B4-BE49-F238E27FC236}">
                  <a16:creationId xmlns:a16="http://schemas.microsoft.com/office/drawing/2014/main" id="{877AC435-C9C2-084E-8360-F16924DE4668}"/>
                </a:ext>
              </a:extLst>
            </p:cNvPr>
            <p:cNvGrpSpPr/>
            <p:nvPr/>
          </p:nvGrpSpPr>
          <p:grpSpPr>
            <a:xfrm rot="502473">
              <a:off x="6504066" y="1933086"/>
              <a:ext cx="551310" cy="562664"/>
              <a:chOff x="3955900" y="2984500"/>
              <a:chExt cx="414000" cy="422525"/>
            </a:xfrm>
            <a:solidFill>
              <a:schemeClr val="bg1"/>
            </a:solidFill>
          </p:grpSpPr>
          <p:sp>
            <p:nvSpPr>
              <p:cNvPr id="17" name="Google Shape;488;p37">
                <a:extLst>
                  <a:ext uri="{FF2B5EF4-FFF2-40B4-BE49-F238E27FC236}">
                    <a16:creationId xmlns:a16="http://schemas.microsoft.com/office/drawing/2014/main" id="{1C05FB24-5C2D-DF46-BE14-76CB0B08075B}"/>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8" name="Google Shape;489;p37">
                <a:extLst>
                  <a:ext uri="{FF2B5EF4-FFF2-40B4-BE49-F238E27FC236}">
                    <a16:creationId xmlns:a16="http://schemas.microsoft.com/office/drawing/2014/main" id="{4098E6FE-0C45-9F46-9A78-FD636D093696}"/>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490;p37">
                <a:extLst>
                  <a:ext uri="{FF2B5EF4-FFF2-40B4-BE49-F238E27FC236}">
                    <a16:creationId xmlns:a16="http://schemas.microsoft.com/office/drawing/2014/main" id="{AD34ED2E-42DE-9644-AACF-0ABF2730ED57}"/>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grpSp>
      </p:grpSp>
      <p:sp>
        <p:nvSpPr>
          <p:cNvPr id="20" name="Google Shape;196;p22">
            <a:extLst>
              <a:ext uri="{FF2B5EF4-FFF2-40B4-BE49-F238E27FC236}">
                <a16:creationId xmlns:a16="http://schemas.microsoft.com/office/drawing/2014/main" id="{694B9619-E0F5-E84E-B4C6-29569FBEE06B}"/>
              </a:ext>
            </a:extLst>
          </p:cNvPr>
          <p:cNvSpPr txBox="1">
            <a:spLocks/>
          </p:cNvSpPr>
          <p:nvPr/>
        </p:nvSpPr>
        <p:spPr>
          <a:xfrm>
            <a:off x="1265893" y="276295"/>
            <a:ext cx="6405332" cy="857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defTabSz="914378">
              <a:defRPr/>
            </a:pPr>
            <a:r>
              <a:rPr lang="ja-JP" altLang="en-US">
                <a:latin typeface="Meiryo" panose="020B0604030504040204" pitchFamily="34" charset="-128"/>
                <a:ea typeface="Meiryo" panose="020B0604030504040204" pitchFamily="34" charset="-128"/>
              </a:rPr>
              <a:t>最新情報の入手</a:t>
            </a:r>
          </a:p>
        </p:txBody>
      </p:sp>
      <p:sp>
        <p:nvSpPr>
          <p:cNvPr id="22" name="テキスト ボックス 21">
            <a:extLst>
              <a:ext uri="{FF2B5EF4-FFF2-40B4-BE49-F238E27FC236}">
                <a16:creationId xmlns:a16="http://schemas.microsoft.com/office/drawing/2014/main" id="{87AEC04E-5C5E-4E72-A8DA-8F64E873834C}"/>
              </a:ext>
            </a:extLst>
          </p:cNvPr>
          <p:cNvSpPr txBox="1"/>
          <p:nvPr/>
        </p:nvSpPr>
        <p:spPr>
          <a:xfrm>
            <a:off x="213552" y="917808"/>
            <a:ext cx="4416879" cy="877163"/>
          </a:xfrm>
          <a:prstGeom prst="rect">
            <a:avLst/>
          </a:prstGeom>
          <a:noFill/>
        </p:spPr>
        <p:txBody>
          <a:bodyPr wrap="square" lIns="91440" tIns="45720" rIns="91440" bIns="45720" rtlCol="0" anchor="t">
            <a:spAutoFit/>
          </a:bodyPr>
          <a:lstStyle/>
          <a:p>
            <a:pPr defTabSz="914378">
              <a:defRPr/>
            </a:pPr>
            <a:r>
              <a:rPr kumimoji="1" lang="ja-JP" altLang="en-US" sz="2400" b="1">
                <a:solidFill>
                  <a:srgbClr val="004C52"/>
                </a:solidFill>
                <a:latin typeface="Meiryo"/>
                <a:ea typeface="Meiryo"/>
              </a:rPr>
              <a:t>委員会主催セミナー</a:t>
            </a:r>
            <a:r>
              <a:rPr kumimoji="1" lang="ja-JP" altLang="en-US" sz="1600" kern="1200">
                <a:solidFill>
                  <a:srgbClr val="004C52"/>
                </a:solidFill>
                <a:latin typeface="Meiryo"/>
                <a:ea typeface="Meiryo"/>
                <a:cs typeface="+mn-cs"/>
              </a:rPr>
              <a:t>（定期開催）</a:t>
            </a:r>
            <a:endParaRPr kumimoji="1" lang="ja-JP" altLang="en-US" sz="1600">
              <a:solidFill>
                <a:srgbClr val="004C52"/>
              </a:solidFill>
              <a:latin typeface="Meiryo"/>
              <a:ea typeface="Meiryo"/>
            </a:endParaRPr>
          </a:p>
          <a:p>
            <a:pPr defTabSz="914378">
              <a:defRPr/>
            </a:pPr>
            <a:r>
              <a:rPr kumimoji="1" lang="en-US" altLang="ja-JP" sz="1350">
                <a:solidFill>
                  <a:srgbClr val="004C52"/>
                </a:solidFill>
                <a:latin typeface="Meiryo"/>
                <a:ea typeface="Meiryo"/>
              </a:rPr>
              <a:t>IT</a:t>
            </a:r>
            <a:r>
              <a:rPr kumimoji="1" lang="ja-JP" altLang="en-US" sz="1350">
                <a:solidFill>
                  <a:srgbClr val="004C52"/>
                </a:solidFill>
                <a:latin typeface="Meiryo"/>
                <a:ea typeface="Meiryo"/>
              </a:rPr>
              <a:t>販売の先進的話題や最新のテクノロジーをテーマに、委員会毎に企画し開催しているセミナーです</a:t>
            </a:r>
            <a:endParaRPr kumimoji="1" lang="en-US" altLang="ja-JP" sz="1350">
              <a:solidFill>
                <a:srgbClr val="004C52"/>
              </a:solidFill>
              <a:latin typeface="Meiryo"/>
              <a:ea typeface="Meiryo"/>
            </a:endParaRPr>
          </a:p>
        </p:txBody>
      </p:sp>
      <p:sp>
        <p:nvSpPr>
          <p:cNvPr id="25" name="テキスト ボックス 24">
            <a:extLst>
              <a:ext uri="{FF2B5EF4-FFF2-40B4-BE49-F238E27FC236}">
                <a16:creationId xmlns:a16="http://schemas.microsoft.com/office/drawing/2014/main" id="{62E520F6-0504-71B1-7F7A-0B61E2503AD5}"/>
              </a:ext>
            </a:extLst>
          </p:cNvPr>
          <p:cNvSpPr txBox="1"/>
          <p:nvPr/>
        </p:nvSpPr>
        <p:spPr>
          <a:xfrm>
            <a:off x="220019" y="2678346"/>
            <a:ext cx="7828208" cy="1708160"/>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会報誌</a:t>
            </a:r>
            <a:r>
              <a:rPr kumimoji="1" lang="en-US" altLang="ja-JP" sz="1600" kern="1200">
                <a:solidFill>
                  <a:srgbClr val="004C52"/>
                </a:solidFill>
                <a:latin typeface="Meiryo" panose="020B0604030504040204" pitchFamily="34" charset="-128"/>
                <a:ea typeface="Meiryo" panose="020B0604030504040204" pitchFamily="34" charset="-128"/>
                <a:cs typeface="+mn-cs"/>
              </a:rPr>
              <a:t>(</a:t>
            </a:r>
            <a:r>
              <a:rPr kumimoji="1" lang="ja-JP" altLang="en-US" sz="1600" kern="1200">
                <a:solidFill>
                  <a:srgbClr val="004C52"/>
                </a:solidFill>
                <a:latin typeface="Meiryo" panose="020B0604030504040204" pitchFamily="34" charset="-128"/>
                <a:ea typeface="Meiryo" panose="020B0604030504040204" pitchFamily="34" charset="-128"/>
                <a:cs typeface="+mn-cs"/>
              </a:rPr>
              <a:t>年</a:t>
            </a:r>
            <a:r>
              <a:rPr kumimoji="1" lang="en-US" altLang="ja-JP" sz="1600" kern="1200">
                <a:solidFill>
                  <a:srgbClr val="004C52"/>
                </a:solidFill>
                <a:latin typeface="Meiryo" panose="020B0604030504040204" pitchFamily="34" charset="-128"/>
                <a:ea typeface="Meiryo" panose="020B0604030504040204" pitchFamily="34" charset="-128"/>
                <a:cs typeface="+mn-cs"/>
              </a:rPr>
              <a:t>4</a:t>
            </a:r>
            <a:r>
              <a:rPr kumimoji="1" lang="ja-JP" altLang="en-US" sz="1600" kern="1200">
                <a:solidFill>
                  <a:srgbClr val="004C52"/>
                </a:solidFill>
                <a:latin typeface="Meiryo" panose="020B0604030504040204" pitchFamily="34" charset="-128"/>
                <a:ea typeface="Meiryo" panose="020B0604030504040204" pitchFamily="34" charset="-128"/>
                <a:cs typeface="+mn-cs"/>
              </a:rPr>
              <a:t>回</a:t>
            </a:r>
            <a:r>
              <a:rPr kumimoji="1" lang="en-US" altLang="ja-JP" sz="1600" kern="1200">
                <a:solidFill>
                  <a:srgbClr val="004C52"/>
                </a:solidFill>
                <a:latin typeface="Meiryo" panose="020B0604030504040204" pitchFamily="34" charset="-128"/>
                <a:ea typeface="Meiryo" panose="020B0604030504040204" pitchFamily="34" charset="-128"/>
                <a:cs typeface="+mn-cs"/>
              </a:rPr>
              <a:t>)</a:t>
            </a:r>
            <a:r>
              <a:rPr kumimoji="1" lang="ja-JP" altLang="en-US" sz="2400" b="1" kern="1200">
                <a:solidFill>
                  <a:srgbClr val="004C52"/>
                </a:solidFill>
                <a:latin typeface="Meiryo" panose="020B0604030504040204" pitchFamily="34" charset="-128"/>
                <a:ea typeface="Meiryo" panose="020B0604030504040204" pitchFamily="34" charset="-128"/>
                <a:cs typeface="+mn-cs"/>
              </a:rPr>
              <a:t>・メールマガジン</a:t>
            </a:r>
            <a:r>
              <a:rPr kumimoji="1" lang="en-US" altLang="ja-JP" sz="1600" kern="1200">
                <a:solidFill>
                  <a:srgbClr val="004C52"/>
                </a:solidFill>
                <a:latin typeface="Meiryo" panose="020B0604030504040204" pitchFamily="34" charset="-128"/>
                <a:ea typeface="Meiryo" panose="020B0604030504040204" pitchFamily="34" charset="-128"/>
                <a:cs typeface="+mn-cs"/>
              </a:rPr>
              <a:t>(</a:t>
            </a:r>
            <a:r>
              <a:rPr kumimoji="1" lang="ja-JP" altLang="en-US" sz="1600" kern="1200">
                <a:solidFill>
                  <a:srgbClr val="004C52"/>
                </a:solidFill>
                <a:latin typeface="Meiryo" panose="020B0604030504040204" pitchFamily="34" charset="-128"/>
                <a:ea typeface="Meiryo" panose="020B0604030504040204" pitchFamily="34" charset="-128"/>
                <a:cs typeface="+mn-cs"/>
              </a:rPr>
              <a:t>毎月</a:t>
            </a:r>
            <a:r>
              <a:rPr kumimoji="1" lang="en-US" altLang="ja-JP" sz="1600" kern="1200">
                <a:solidFill>
                  <a:srgbClr val="004C52"/>
                </a:solidFill>
                <a:latin typeface="Meiryo" panose="020B0604030504040204" pitchFamily="34" charset="-128"/>
                <a:ea typeface="Meiryo" panose="020B0604030504040204" pitchFamily="34" charset="-128"/>
                <a:cs typeface="+mn-cs"/>
              </a:rPr>
              <a:t>1</a:t>
            </a:r>
            <a:r>
              <a:rPr kumimoji="1" lang="ja-JP" altLang="en-US" sz="1600" kern="1200">
                <a:solidFill>
                  <a:srgbClr val="004C52"/>
                </a:solidFill>
                <a:latin typeface="Meiryo" panose="020B0604030504040204" pitchFamily="34" charset="-128"/>
                <a:ea typeface="Meiryo" panose="020B0604030504040204" pitchFamily="34" charset="-128"/>
                <a:cs typeface="+mn-cs"/>
              </a:rPr>
              <a:t>回</a:t>
            </a:r>
            <a:r>
              <a:rPr kumimoji="1" lang="en-US" altLang="ja-JP" sz="1600" kern="1200">
                <a:solidFill>
                  <a:srgbClr val="004C52"/>
                </a:solidFill>
                <a:latin typeface="Meiryo" panose="020B0604030504040204" pitchFamily="34" charset="-128"/>
                <a:ea typeface="Meiryo" panose="020B0604030504040204" pitchFamily="34" charset="-128"/>
                <a:cs typeface="+mn-cs"/>
              </a:rPr>
              <a:t>)</a:t>
            </a: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会報誌</a:t>
            </a:r>
            <a:r>
              <a:rPr kumimoji="1" lang="en-US" altLang="ja-JP" sz="1350" kern="1200">
                <a:solidFill>
                  <a:srgbClr val="004C52"/>
                </a:solidFill>
                <a:latin typeface="Meiryo" panose="020B0604030504040204" pitchFamily="34" charset="-128"/>
                <a:ea typeface="Meiryo" panose="020B0604030504040204" pitchFamily="34" charset="-128"/>
                <a:cs typeface="+mn-cs"/>
              </a:rPr>
              <a:t>[JCSSA NEWS]</a:t>
            </a:r>
            <a:r>
              <a:rPr kumimoji="1" lang="ja-JP" altLang="en-US" sz="1350" kern="1200">
                <a:solidFill>
                  <a:srgbClr val="004C52"/>
                </a:solidFill>
                <a:latin typeface="Meiryo" panose="020B0604030504040204" pitchFamily="34" charset="-128"/>
                <a:ea typeface="Meiryo" panose="020B0604030504040204" pitchFamily="34" charset="-128"/>
                <a:cs typeface="+mn-cs"/>
              </a:rPr>
              <a:t>は、デジタルデータにて、イベントの様子</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を写真付きでレポートしたり、新会員をご紹介しています。</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メールマガジンは、毎月初めに配信。当月のセミナー・</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イベント案内、委員会からの情報、経済産業省のトピック、</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関連団体からの情報、賛助会員からの情報など、最新の</a:t>
            </a:r>
            <a:r>
              <a:rPr kumimoji="1" lang="en-US" altLang="ja-JP" sz="1350" kern="1200">
                <a:solidFill>
                  <a:srgbClr val="004C52"/>
                </a:solidFill>
                <a:latin typeface="Meiryo" panose="020B0604030504040204" pitchFamily="34" charset="-128"/>
                <a:ea typeface="Meiryo" panose="020B0604030504040204" pitchFamily="34" charset="-128"/>
                <a:cs typeface="+mn-cs"/>
              </a:rPr>
              <a:t>IT</a:t>
            </a:r>
          </a:p>
          <a:p>
            <a:pPr defTabSz="685800">
              <a:buClrTx/>
            </a:pPr>
            <a:r>
              <a:rPr kumimoji="1" lang="ja-JP" altLang="en-US" sz="1350" kern="1200">
                <a:solidFill>
                  <a:srgbClr val="004C52"/>
                </a:solidFill>
                <a:latin typeface="Meiryo" panose="020B0604030504040204" pitchFamily="34" charset="-128"/>
                <a:ea typeface="Meiryo" panose="020B0604030504040204" pitchFamily="34" charset="-128"/>
                <a:cs typeface="+mn-cs"/>
              </a:rPr>
              <a:t>情報が網羅されています。</a:t>
            </a:r>
            <a:endParaRPr kumimoji="1" lang="en-US" altLang="ja-JP" sz="1350" kern="1200">
              <a:solidFill>
                <a:srgbClr val="004C52"/>
              </a:solidFill>
              <a:latin typeface="Meiryo" panose="020B0604030504040204" pitchFamily="34" charset="-128"/>
              <a:ea typeface="Meiryo" panose="020B0604030504040204" pitchFamily="34" charset="-128"/>
              <a:cs typeface="+mn-cs"/>
            </a:endParaRPr>
          </a:p>
        </p:txBody>
      </p:sp>
      <p:sp>
        <p:nvSpPr>
          <p:cNvPr id="26" name="テキスト ボックス 25">
            <a:extLst>
              <a:ext uri="{FF2B5EF4-FFF2-40B4-BE49-F238E27FC236}">
                <a16:creationId xmlns:a16="http://schemas.microsoft.com/office/drawing/2014/main" id="{A39C7913-479B-5662-A179-A4F93C47D5F6}"/>
              </a:ext>
            </a:extLst>
          </p:cNvPr>
          <p:cNvSpPr txBox="1"/>
          <p:nvPr/>
        </p:nvSpPr>
        <p:spPr>
          <a:xfrm>
            <a:off x="231083" y="4326763"/>
            <a:ext cx="4490002" cy="877163"/>
          </a:xfrm>
          <a:prstGeom prst="rect">
            <a:avLst/>
          </a:prstGeom>
          <a:noFill/>
        </p:spPr>
        <p:txBody>
          <a:bodyPr wrap="square" lIns="91440" tIns="45720" rIns="91440" bIns="45720" rtlCol="0" anchor="t">
            <a:spAutoFit/>
          </a:bodyPr>
          <a:lstStyle/>
          <a:p>
            <a:pPr defTabSz="685800">
              <a:buClrTx/>
            </a:pPr>
            <a:r>
              <a:rPr kumimoji="1" lang="ja-JP" altLang="en-US" sz="2400" b="1" kern="1200">
                <a:solidFill>
                  <a:srgbClr val="004C52"/>
                </a:solidFill>
                <a:latin typeface="Meiryo" panose="020B0604030504040204" pitchFamily="34" charset="-128"/>
                <a:ea typeface="Meiryo" panose="020B0604030504040204" pitchFamily="34" charset="-128"/>
                <a:cs typeface="+mn-cs"/>
              </a:rPr>
              <a:t>各種報告書</a:t>
            </a:r>
            <a:endParaRPr kumimoji="1" lang="en-US" altLang="ja-JP" sz="2400" b="1" kern="1200">
              <a:solidFill>
                <a:srgbClr val="004C52"/>
              </a:solidFill>
              <a:latin typeface="Meiryo" panose="020B0604030504040204" pitchFamily="34" charset="-128"/>
              <a:ea typeface="Meiryo" panose="020B0604030504040204" pitchFamily="34" charset="-128"/>
              <a:cs typeface="+mn-cs"/>
            </a:endParaRPr>
          </a:p>
          <a:p>
            <a:pPr defTabSz="685800">
              <a:buClrTx/>
            </a:pPr>
            <a:r>
              <a:rPr kumimoji="1" lang="ja-JP" altLang="en-US" sz="1350" kern="1200">
                <a:solidFill>
                  <a:srgbClr val="004C52"/>
                </a:solidFill>
                <a:latin typeface="Meiryo"/>
                <a:ea typeface="Meiryo"/>
                <a:cs typeface="+mn-cs"/>
              </a:rPr>
              <a:t>委員会活動の成果として各種報告書や解説書を</a:t>
            </a:r>
            <a:endParaRPr kumimoji="1" lang="en-US" altLang="ja-JP" sz="1350" kern="1200">
              <a:solidFill>
                <a:srgbClr val="004C52"/>
              </a:solidFill>
              <a:latin typeface="Meiryo"/>
              <a:ea typeface="Meiryo"/>
              <a:cs typeface="+mn-cs"/>
            </a:endParaRPr>
          </a:p>
          <a:p>
            <a:pPr defTabSz="685800">
              <a:buClrTx/>
            </a:pPr>
            <a:r>
              <a:rPr kumimoji="1" lang="ja-JP" altLang="en-US" sz="1350" kern="1200">
                <a:solidFill>
                  <a:srgbClr val="004C52"/>
                </a:solidFill>
                <a:latin typeface="Meiryo"/>
                <a:ea typeface="Meiryo"/>
                <a:cs typeface="+mn-cs"/>
              </a:rPr>
              <a:t>リリースしています</a:t>
            </a:r>
            <a:endParaRPr kumimoji="1" lang="en-US" altLang="ja-JP" sz="800" kern="1200">
              <a:solidFill>
                <a:srgbClr val="004C52"/>
              </a:solidFill>
              <a:latin typeface="Meiryo" panose="020B0604030504040204" pitchFamily="34" charset="-128"/>
              <a:ea typeface="Meiryo" panose="020B0604030504040204" pitchFamily="34" charset="-128"/>
              <a:cs typeface="+mn-cs"/>
            </a:endParaRPr>
          </a:p>
        </p:txBody>
      </p:sp>
      <p:pic>
        <p:nvPicPr>
          <p:cNvPr id="3" name="図 4">
            <a:extLst>
              <a:ext uri="{FF2B5EF4-FFF2-40B4-BE49-F238E27FC236}">
                <a16:creationId xmlns:a16="http://schemas.microsoft.com/office/drawing/2014/main" id="{3F09DA24-1125-B939-C690-E0B9BF28F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0633" y="989633"/>
            <a:ext cx="2057400" cy="2741774"/>
          </a:xfrm>
          <a:prstGeom prst="rect">
            <a:avLst/>
          </a:prstGeom>
        </p:spPr>
      </p:pic>
      <p:pic>
        <p:nvPicPr>
          <p:cNvPr id="5" name="図 5" descr="天井, 屋内, 人, 大きい が含まれている画像&#10;&#10;説明は自動で生成されたものです">
            <a:extLst>
              <a:ext uri="{FF2B5EF4-FFF2-40B4-BE49-F238E27FC236}">
                <a16:creationId xmlns:a16="http://schemas.microsoft.com/office/drawing/2014/main" id="{32BCC4AB-95D0-2C17-3F10-7BC5CFB95F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3707" y="56280"/>
            <a:ext cx="2912364" cy="2154530"/>
          </a:xfrm>
          <a:prstGeom prst="rect">
            <a:avLst/>
          </a:prstGeom>
        </p:spPr>
      </p:pic>
      <p:sp>
        <p:nvSpPr>
          <p:cNvPr id="4" name="Google Shape;200;p22">
            <a:extLst>
              <a:ext uri="{FF2B5EF4-FFF2-40B4-BE49-F238E27FC236}">
                <a16:creationId xmlns:a16="http://schemas.microsoft.com/office/drawing/2014/main" id="{891FB975-B8C7-DD81-80A9-0FDA20D462AD}"/>
              </a:ext>
            </a:extLst>
          </p:cNvPr>
          <p:cNvSpPr txBox="1">
            <a:spLocks noGrp="1"/>
          </p:cNvSpPr>
          <p:nvPr>
            <p:ph type="sldNum" idx="12"/>
          </p:nvPr>
        </p:nvSpPr>
        <p:spPr>
          <a:xfrm>
            <a:off x="-52390" y="4879059"/>
            <a:ext cx="548700" cy="393600"/>
          </a:xfrm>
          <a:prstGeom prst="rect">
            <a:avLst/>
          </a:prstGeom>
        </p:spPr>
        <p:txBody>
          <a:bodyPr spcFirstLastPara="1" wrap="square" lIns="91425" tIns="91425" rIns="91425" bIns="91425" anchor="t" anchorCtr="0">
            <a:noAutofit/>
          </a:bodyPr>
          <a:lstStyle/>
          <a:p>
            <a:pPr defTabSz="685800">
              <a:buClrTx/>
            </a:pPr>
            <a:fld id="{00000000-1234-1234-1234-123412341234}" type="slidenum">
              <a:rPr kumimoji="1" lang="en" kern="1200"/>
              <a:pPr defTabSz="685800">
                <a:buClrTx/>
              </a:pPr>
              <a:t>9</a:t>
            </a:fld>
            <a:endParaRPr kumimoji="1" kern="1200"/>
          </a:p>
        </p:txBody>
      </p:sp>
      <p:pic>
        <p:nvPicPr>
          <p:cNvPr id="7" name="図 6" descr="タイムライン が含まれている画像&#10;&#10;AI 生成コンテンツは誤りを含む可能性があります。">
            <a:extLst>
              <a:ext uri="{FF2B5EF4-FFF2-40B4-BE49-F238E27FC236}">
                <a16:creationId xmlns:a16="http://schemas.microsoft.com/office/drawing/2014/main" id="{C5510C04-5F66-2BC6-071A-22FD223986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4234" y="2437281"/>
            <a:ext cx="1854438" cy="2638578"/>
          </a:xfrm>
          <a:prstGeom prst="rect">
            <a:avLst/>
          </a:prstGeom>
        </p:spPr>
      </p:pic>
    </p:spTree>
    <p:extLst>
      <p:ext uri="{BB962C8B-B14F-4D97-AF65-F5344CB8AC3E}">
        <p14:creationId xmlns:p14="http://schemas.microsoft.com/office/powerpoint/2010/main" val="2503406674"/>
      </p:ext>
    </p:extLst>
  </p:cSld>
  <p:clrMapOvr>
    <a:masterClrMapping/>
  </p:clrMapOvr>
</p:sld>
</file>

<file path=ppt/theme/theme1.xml><?xml version="1.0" encoding="utf-8"?>
<a:theme xmlns:a="http://schemas.openxmlformats.org/drawingml/2006/main" name="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e5b166b-3db7-4b70-b765-5f5041332e86" xsi:nil="true"/>
    <lcf76f155ced4ddcb4097134ff3c332f xmlns="80dc60a9-902e-4ec2-a6e1-5e8a66d8460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94EA433F0C2114F956BF2C90FA62DAA" ma:contentTypeVersion="16" ma:contentTypeDescription="新しいドキュメントを作成します。" ma:contentTypeScope="" ma:versionID="c24f688e03f637ba27193c6731f91df1">
  <xsd:schema xmlns:xsd="http://www.w3.org/2001/XMLSchema" xmlns:xs="http://www.w3.org/2001/XMLSchema" xmlns:p="http://schemas.microsoft.com/office/2006/metadata/properties" xmlns:ns2="80dc60a9-902e-4ec2-a6e1-5e8a66d84604" xmlns:ns3="ce5b166b-3db7-4b70-b765-5f5041332e86" targetNamespace="http://schemas.microsoft.com/office/2006/metadata/properties" ma:root="true" ma:fieldsID="f2b164fd7d5b3b2b3582a7b10cf9524b" ns2:_="" ns3:_="">
    <xsd:import namespace="80dc60a9-902e-4ec2-a6e1-5e8a66d84604"/>
    <xsd:import namespace="ce5b166b-3db7-4b70-b765-5f5041332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dc60a9-902e-4ec2-a6e1-5e8a66d84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8bb0ca3c-d004-497d-84cb-98574c2cc9fc"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5b166b-3db7-4b70-b765-5f5041332e86"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65275f37-f06f-4731-a327-346181a7f378}" ma:internalName="TaxCatchAll" ma:showField="CatchAllData" ma:web="ce5b166b-3db7-4b70-b765-5f5041332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B7887-59B6-4B32-B854-3B16BD0AAACD}">
  <ds:schemaRefs>
    <ds:schemaRef ds:uri="http://schemas.microsoft.com/sharepoint/v3/contenttype/forms"/>
  </ds:schemaRefs>
</ds:datastoreItem>
</file>

<file path=customXml/itemProps2.xml><?xml version="1.0" encoding="utf-8"?>
<ds:datastoreItem xmlns:ds="http://schemas.openxmlformats.org/officeDocument/2006/customXml" ds:itemID="{824429D5-ACAC-41AD-8870-A7F42269CF58}">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0dc60a9-902e-4ec2-a6e1-5e8a66d84604"/>
    <ds:schemaRef ds:uri="http://purl.org/dc/terms/"/>
    <ds:schemaRef ds:uri="ce5b166b-3db7-4b70-b765-5f5041332e86"/>
    <ds:schemaRef ds:uri="http://www.w3.org/XML/1998/namespace"/>
    <ds:schemaRef ds:uri="http://purl.org/dc/dcmitype/"/>
  </ds:schemaRefs>
</ds:datastoreItem>
</file>

<file path=customXml/itemProps3.xml><?xml version="1.0" encoding="utf-8"?>
<ds:datastoreItem xmlns:ds="http://schemas.openxmlformats.org/officeDocument/2006/customXml" ds:itemID="{811E6240-38E4-47BE-9046-845F299AA993}">
  <ds:schemaRefs>
    <ds:schemaRef ds:uri="80dc60a9-902e-4ec2-a6e1-5e8a66d84604"/>
    <ds:schemaRef ds:uri="ce5b166b-3db7-4b70-b765-5f5041332e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289</TotalTime>
  <Words>1644</Words>
  <Application>Microsoft Office PowerPoint</Application>
  <PresentationFormat>On-screen Show (16:9)</PresentationFormat>
  <Paragraphs>454</Paragraphs>
  <Slides>24</Slides>
  <Notes>14</Notes>
  <HiddenSlides>0</HiddenSlides>
  <MMClips>5</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Escalus template</vt:lpstr>
      <vt:lpstr>Office テーマ</vt:lpstr>
      <vt:lpstr>1_Escalus template</vt:lpstr>
      <vt:lpstr>一般社団法人 日本コンピュータシステム販売店協会  入会のご案内</vt:lpstr>
      <vt:lpstr>JCSSA のご紹介</vt:lpstr>
      <vt:lpstr>基本理念</vt:lpstr>
      <vt:lpstr>新しい活動方針</vt:lpstr>
      <vt:lpstr>PowerPoint Presentation</vt:lpstr>
      <vt:lpstr>JCSSAがご提供する４つのメリット</vt:lpstr>
      <vt:lpstr>PowerPoint Presentation</vt:lpstr>
      <vt:lpstr>PowerPoint Presentation</vt:lpstr>
      <vt:lpstr>PowerPoint Presentation</vt:lpstr>
      <vt:lpstr>PowerPoint Presentation</vt:lpstr>
      <vt:lpstr>PowerPoint Presentation</vt:lpstr>
      <vt:lpstr>202６年度もオンラインセミナーを活用し、 　　　全国どこからでもご参加いただけます！</vt:lpstr>
      <vt:lpstr>JCSSAの役員紹介と 会費について</vt:lpstr>
      <vt:lpstr>役員</vt:lpstr>
      <vt:lpstr>役員</vt:lpstr>
      <vt:lpstr>PowerPoint Presentation</vt:lpstr>
      <vt:lpstr>PowerPoint Presentation</vt:lpstr>
      <vt:lpstr>PowerPoint Presentation</vt:lpstr>
      <vt:lpstr>JCSSAへの入会をお待ちしています！</vt:lpstr>
      <vt:lpstr>PowerPoint Presentation</vt:lpstr>
      <vt:lpstr>PowerPoint Presentation</vt:lpstr>
      <vt:lpstr>PowerPoint Presentation</vt:lpstr>
      <vt:lpstr>PowerPoint Presentation</vt:lpstr>
      <vt:lpstr>JCSSAへの入会をお待ちしています！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一般社団法人 日本コンピュータシステム販売店協会  JCSSAのご紹介</dc:title>
  <dc:creator>窪田 大介</dc:creator>
  <cp:lastModifiedBy>功刀 智子</cp:lastModifiedBy>
  <cp:revision>309</cp:revision>
  <cp:lastPrinted>2024-07-31T00:39:18Z</cp:lastPrinted>
  <dcterms:created xsi:type="dcterms:W3CDTF">2020-11-27T03:54:40Z</dcterms:created>
  <dcterms:modified xsi:type="dcterms:W3CDTF">2026-06-24T02:40:45Z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0x010100694EA433F0C2114F956BF2C90FA62DAA</vt:lpwstr>
  </property>
  <property fmtid="{D5CDD505-2E9C-101B-9397-08002B2CF9AE}" pid="3" name="MediaServiceImageTags">
    <vt:lpwstr/>
  </property>
</Properties>
</file>